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31"/>
  </p:notesMasterIdLst>
  <p:sldIdLst>
    <p:sldId id="256" r:id="rId3"/>
    <p:sldId id="288" r:id="rId4"/>
    <p:sldId id="264" r:id="rId5"/>
    <p:sldId id="375" r:id="rId6"/>
    <p:sldId id="357" r:id="rId7"/>
    <p:sldId id="364" r:id="rId8"/>
    <p:sldId id="367" r:id="rId9"/>
    <p:sldId id="394" r:id="rId10"/>
    <p:sldId id="398" r:id="rId11"/>
    <p:sldId id="374" r:id="rId12"/>
    <p:sldId id="325" r:id="rId13"/>
    <p:sldId id="381" r:id="rId14"/>
    <p:sldId id="345" r:id="rId15"/>
    <p:sldId id="327" r:id="rId16"/>
    <p:sldId id="342" r:id="rId17"/>
    <p:sldId id="383" r:id="rId18"/>
    <p:sldId id="330" r:id="rId19"/>
    <p:sldId id="382" r:id="rId20"/>
    <p:sldId id="399" r:id="rId21"/>
    <p:sldId id="358" r:id="rId22"/>
    <p:sldId id="359" r:id="rId23"/>
    <p:sldId id="360" r:id="rId24"/>
    <p:sldId id="361" r:id="rId25"/>
    <p:sldId id="362" r:id="rId26"/>
    <p:sldId id="314" r:id="rId27"/>
    <p:sldId id="275" r:id="rId28"/>
    <p:sldId id="279" r:id="rId29"/>
    <p:sldId id="350" r:id="rId3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2352" userDrawn="1">
          <p15:clr>
            <a:srgbClr val="A4A3A4"/>
          </p15:clr>
        </p15:guide>
        <p15:guide id="3" pos="2232" userDrawn="1">
          <p15:clr>
            <a:srgbClr val="A4A3A4"/>
          </p15:clr>
        </p15:guide>
        <p15:guide id="4" orient="horz" pos="288" userDrawn="1">
          <p15:clr>
            <a:srgbClr val="A4A3A4"/>
          </p15:clr>
        </p15:guide>
        <p15:guide id="5" pos="10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son, Alekhya" initials="J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10A"/>
    <a:srgbClr val="5EA1DD"/>
    <a:srgbClr val="4270C0"/>
    <a:srgbClr val="F78538"/>
    <a:srgbClr val="A1A1A1"/>
    <a:srgbClr val="979797"/>
    <a:srgbClr val="E35A35"/>
    <a:srgbClr val="8BB74C"/>
    <a:srgbClr val="3081AC"/>
    <a:srgbClr val="5FB7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76640" autoAdjust="0"/>
  </p:normalViewPr>
  <p:slideViewPr>
    <p:cSldViewPr snapToGrid="0" snapToObjects="1">
      <p:cViewPr varScale="1">
        <p:scale>
          <a:sx n="85" d="100"/>
          <a:sy n="85" d="100"/>
        </p:scale>
        <p:origin x="2724" y="96"/>
      </p:cViewPr>
      <p:guideLst>
        <p:guide orient="horz" pos="3192"/>
        <p:guide pos="2352"/>
        <p:guide pos="2232"/>
        <p:guide orient="horz" pos="288"/>
        <p:guide pos="1008"/>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svg"/><Relationship Id="rId1" Type="http://schemas.openxmlformats.org/officeDocument/2006/relationships/image" Target="../media/image16.png"/><Relationship Id="rId6" Type="http://schemas.openxmlformats.org/officeDocument/2006/relationships/image" Target="../media/image6.svg"/><Relationship Id="rId5" Type="http://schemas.openxmlformats.org/officeDocument/2006/relationships/image" Target="../media/image18.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svg"/><Relationship Id="rId1" Type="http://schemas.openxmlformats.org/officeDocument/2006/relationships/image" Target="../media/image16.png"/><Relationship Id="rId6" Type="http://schemas.openxmlformats.org/officeDocument/2006/relationships/image" Target="../media/image6.svg"/><Relationship Id="rId5" Type="http://schemas.openxmlformats.org/officeDocument/2006/relationships/image" Target="../media/image18.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793BB-1AE2-4F29-A850-FE71E2CFFFF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978828D-1D22-4E31-A663-DC1E98FAD367}">
      <dgm:prSet custT="1"/>
      <dgm:spPr/>
      <dgm:t>
        <a:bodyPr/>
        <a:lstStyle/>
        <a:p>
          <a:pPr algn="l">
            <a:defRPr cap="all"/>
          </a:pPr>
          <a:r>
            <a:rPr lang="en-CA" sz="1800" cap="none" dirty="0" smtClean="0"/>
            <a:t>Prescribing the right medications</a:t>
          </a:r>
          <a:endParaRPr lang="en-US" sz="1800" cap="none" dirty="0"/>
        </a:p>
      </dgm:t>
    </dgm:pt>
    <dgm:pt modelId="{788F266B-47F3-478E-8F79-BE5A2909CF80}" type="parTrans" cxnId="{B0B7BC77-8EEF-42CB-B9E5-7718527DBB06}">
      <dgm:prSet/>
      <dgm:spPr/>
      <dgm:t>
        <a:bodyPr/>
        <a:lstStyle/>
        <a:p>
          <a:endParaRPr lang="en-US"/>
        </a:p>
      </dgm:t>
    </dgm:pt>
    <dgm:pt modelId="{45252EE3-22F2-47A0-8F00-78D89EC9B7E2}" type="sibTrans" cxnId="{B0B7BC77-8EEF-42CB-B9E5-7718527DBB06}">
      <dgm:prSet/>
      <dgm:spPr/>
      <dgm:t>
        <a:bodyPr/>
        <a:lstStyle/>
        <a:p>
          <a:endParaRPr lang="en-US"/>
        </a:p>
      </dgm:t>
    </dgm:pt>
    <dgm:pt modelId="{5C65F3ED-7BA6-45F1-96E1-56E771725617}">
      <dgm:prSet custT="1"/>
      <dgm:spPr/>
      <dgm:t>
        <a:bodyPr/>
        <a:lstStyle/>
        <a:p>
          <a:pPr algn="l">
            <a:defRPr cap="all"/>
          </a:pPr>
          <a:r>
            <a:rPr lang="en-US" sz="1800" cap="none" dirty="0" smtClean="0"/>
            <a:t>Taking medications as prescribed</a:t>
          </a:r>
          <a:endParaRPr lang="en-US" sz="1800" cap="none" dirty="0"/>
        </a:p>
      </dgm:t>
    </dgm:pt>
    <dgm:pt modelId="{B0C848E5-5B03-479F-A0E4-AB7588786D7A}" type="parTrans" cxnId="{A3A67BF1-45A0-46CB-A88D-0ED10EAB929F}">
      <dgm:prSet/>
      <dgm:spPr/>
      <dgm:t>
        <a:bodyPr/>
        <a:lstStyle/>
        <a:p>
          <a:endParaRPr lang="en-US"/>
        </a:p>
      </dgm:t>
    </dgm:pt>
    <dgm:pt modelId="{0B981A4E-ADFB-483B-A3ED-F69CCC166A5C}" type="sibTrans" cxnId="{A3A67BF1-45A0-46CB-A88D-0ED10EAB929F}">
      <dgm:prSet/>
      <dgm:spPr/>
      <dgm:t>
        <a:bodyPr/>
        <a:lstStyle/>
        <a:p>
          <a:endParaRPr lang="en-US"/>
        </a:p>
      </dgm:t>
    </dgm:pt>
    <dgm:pt modelId="{7CF67E7E-E5D5-429B-B156-3AA1F20E1133}">
      <dgm:prSet custT="1"/>
      <dgm:spPr/>
      <dgm:t>
        <a:bodyPr/>
        <a:lstStyle/>
        <a:p>
          <a:pPr algn="l">
            <a:defRPr cap="all"/>
          </a:pPr>
          <a:r>
            <a:rPr lang="en-CA" sz="1800" b="1" cap="none" dirty="0" smtClean="0"/>
            <a:t>Positive health outcomes and patient safety</a:t>
          </a:r>
        </a:p>
        <a:p>
          <a:pPr algn="l">
            <a:defRPr cap="all"/>
          </a:pPr>
          <a:endParaRPr lang="en-US" sz="1600" cap="none" dirty="0"/>
        </a:p>
      </dgm:t>
    </dgm:pt>
    <dgm:pt modelId="{9B35A195-C16E-449A-AB88-D5A029AFD176}" type="parTrans" cxnId="{6C25847D-3B51-4075-A087-9927F22042A5}">
      <dgm:prSet/>
      <dgm:spPr/>
      <dgm:t>
        <a:bodyPr/>
        <a:lstStyle/>
        <a:p>
          <a:endParaRPr lang="en-US"/>
        </a:p>
      </dgm:t>
    </dgm:pt>
    <dgm:pt modelId="{049502FC-C5E0-4829-9C11-227FB22AFB3E}" type="sibTrans" cxnId="{6C25847D-3B51-4075-A087-9927F22042A5}">
      <dgm:prSet/>
      <dgm:spPr/>
      <dgm:t>
        <a:bodyPr/>
        <a:lstStyle/>
        <a:p>
          <a:endParaRPr lang="en-US"/>
        </a:p>
      </dgm:t>
    </dgm:pt>
    <dgm:pt modelId="{9569305E-D2D8-4848-BC2E-F894644B9B7E}" type="pres">
      <dgm:prSet presAssocID="{0F2793BB-1AE2-4F29-A850-FE71E2CFFFF0}" presName="root" presStyleCnt="0">
        <dgm:presLayoutVars>
          <dgm:dir/>
          <dgm:resizeHandles val="exact"/>
        </dgm:presLayoutVars>
      </dgm:prSet>
      <dgm:spPr/>
      <dgm:t>
        <a:bodyPr/>
        <a:lstStyle/>
        <a:p>
          <a:endParaRPr lang="en-US"/>
        </a:p>
      </dgm:t>
    </dgm:pt>
    <dgm:pt modelId="{EB708412-9299-4B16-82D3-D5B61C911BDC}" type="pres">
      <dgm:prSet presAssocID="{B978828D-1D22-4E31-A663-DC1E98FAD367}" presName="compNode" presStyleCnt="0"/>
      <dgm:spPr/>
    </dgm:pt>
    <dgm:pt modelId="{20DEAADD-2A51-4C24-8818-B044ADB94C09}" type="pres">
      <dgm:prSet presAssocID="{B978828D-1D22-4E31-A663-DC1E98FAD367}" presName="iconBgRect" presStyleLbl="bgShp" presStyleIdx="0" presStyleCnt="3" custLinFactNeighborX="-3722" custLinFactNeighborY="3078"/>
      <dgm:spPr>
        <a:prstGeom prst="round2DiagRect">
          <a:avLst>
            <a:gd name="adj1" fmla="val 29727"/>
            <a:gd name="adj2" fmla="val 0"/>
          </a:avLst>
        </a:prstGeom>
        <a:solidFill>
          <a:srgbClr val="F26523"/>
        </a:solidFill>
      </dgm:spPr>
      <dgm:t>
        <a:bodyPr/>
        <a:lstStyle/>
        <a:p>
          <a:endParaRPr lang="en-US"/>
        </a:p>
      </dgm:t>
    </dgm:pt>
    <dgm:pt modelId="{B529B5E2-D2FB-4E08-8765-15D2427770EB}" type="pres">
      <dgm:prSet presAssocID="{B978828D-1D22-4E31-A663-DC1E98FAD367}" presName="iconRect" presStyleLbl="node1" presStyleIdx="0" presStyleCnt="3" custLinFactNeighborX="-6499" custLinFactNeighborY="536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edicine"/>
        </a:ext>
      </dgm:extLst>
    </dgm:pt>
    <dgm:pt modelId="{BF3F4417-E8E1-4394-9C74-EE714E1838F6}" type="pres">
      <dgm:prSet presAssocID="{B978828D-1D22-4E31-A663-DC1E98FAD367}" presName="spaceRect" presStyleCnt="0"/>
      <dgm:spPr/>
    </dgm:pt>
    <dgm:pt modelId="{BF17DE86-6741-48B5-BADE-5E66D7C6D698}" type="pres">
      <dgm:prSet presAssocID="{B978828D-1D22-4E31-A663-DC1E98FAD367}" presName="textRect" presStyleLbl="revTx" presStyleIdx="0" presStyleCnt="3" custScaleX="77266" custLinFactNeighborX="12738" custLinFactNeighborY="-12387">
        <dgm:presLayoutVars>
          <dgm:chMax val="1"/>
          <dgm:chPref val="1"/>
        </dgm:presLayoutVars>
      </dgm:prSet>
      <dgm:spPr/>
      <dgm:t>
        <a:bodyPr/>
        <a:lstStyle/>
        <a:p>
          <a:endParaRPr lang="en-US"/>
        </a:p>
      </dgm:t>
    </dgm:pt>
    <dgm:pt modelId="{61AF951D-2830-4960-94D3-BA8B40AAE3DD}" type="pres">
      <dgm:prSet presAssocID="{45252EE3-22F2-47A0-8F00-78D89EC9B7E2}" presName="sibTrans" presStyleCnt="0"/>
      <dgm:spPr/>
    </dgm:pt>
    <dgm:pt modelId="{26519624-A9CD-410F-B3E5-B30728CCBD25}" type="pres">
      <dgm:prSet presAssocID="{5C65F3ED-7BA6-45F1-96E1-56E771725617}" presName="compNode" presStyleCnt="0"/>
      <dgm:spPr/>
    </dgm:pt>
    <dgm:pt modelId="{A7675856-41CD-425B-9E84-E3E36F9067A5}" type="pres">
      <dgm:prSet presAssocID="{5C65F3ED-7BA6-45F1-96E1-56E771725617}" presName="iconBgRect" presStyleLbl="bgShp" presStyleIdx="1" presStyleCnt="3" custLinFactNeighborX="-45940" custLinFactNeighborY="3078"/>
      <dgm:spPr>
        <a:prstGeom prst="round2DiagRect">
          <a:avLst>
            <a:gd name="adj1" fmla="val 29727"/>
            <a:gd name="adj2" fmla="val 0"/>
          </a:avLst>
        </a:prstGeom>
      </dgm:spPr>
      <dgm:t>
        <a:bodyPr/>
        <a:lstStyle/>
        <a:p>
          <a:endParaRPr lang="en-US"/>
        </a:p>
      </dgm:t>
    </dgm:pt>
    <dgm:pt modelId="{4D9F6483-C9EA-4F91-B5C7-879A734E2899}" type="pres">
      <dgm:prSet presAssocID="{5C65F3ED-7BA6-45F1-96E1-56E771725617}" presName="iconRect" presStyleLbl="node1" presStyleIdx="1" presStyleCnt="3" custLinFactNeighborX="-79938" custLinFactNeighborY="5365"/>
      <dgm:spPr>
        <a:blipFill>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opwatch with solid fill"/>
        </a:ext>
      </dgm:extLst>
    </dgm:pt>
    <dgm:pt modelId="{F6543C27-17BA-4A79-8B39-51C5FE19EDB9}" type="pres">
      <dgm:prSet presAssocID="{5C65F3ED-7BA6-45F1-96E1-56E771725617}" presName="spaceRect" presStyleCnt="0"/>
      <dgm:spPr/>
    </dgm:pt>
    <dgm:pt modelId="{7F2946B4-B88C-4B38-A5BE-FA7848B73E0F}" type="pres">
      <dgm:prSet presAssocID="{5C65F3ED-7BA6-45F1-96E1-56E771725617}" presName="textRect" presStyleLbl="revTx" presStyleIdx="1" presStyleCnt="3" custScaleX="87929" custLinFactNeighborX="-15223" custLinFactNeighborY="-14748">
        <dgm:presLayoutVars>
          <dgm:chMax val="1"/>
          <dgm:chPref val="1"/>
        </dgm:presLayoutVars>
      </dgm:prSet>
      <dgm:spPr/>
      <dgm:t>
        <a:bodyPr/>
        <a:lstStyle/>
        <a:p>
          <a:endParaRPr lang="en-US"/>
        </a:p>
      </dgm:t>
    </dgm:pt>
    <dgm:pt modelId="{C6555362-7E03-4320-A042-E39730412DFF}" type="pres">
      <dgm:prSet presAssocID="{0B981A4E-ADFB-483B-A3ED-F69CCC166A5C}" presName="sibTrans" presStyleCnt="0"/>
      <dgm:spPr/>
    </dgm:pt>
    <dgm:pt modelId="{2B8A7156-3703-4083-95B3-137675A8FA8F}" type="pres">
      <dgm:prSet presAssocID="{7CF67E7E-E5D5-429B-B156-3AA1F20E1133}" presName="compNode" presStyleCnt="0"/>
      <dgm:spPr/>
    </dgm:pt>
    <dgm:pt modelId="{DFBD2ADB-71DC-450E-9F66-F5662FA2453F}" type="pres">
      <dgm:prSet presAssocID="{7CF67E7E-E5D5-429B-B156-3AA1F20E1133}" presName="iconBgRect" presStyleLbl="bgShp" presStyleIdx="2" presStyleCnt="3" custLinFactNeighborX="-37819" custLinFactNeighborY="3078"/>
      <dgm:spPr>
        <a:prstGeom prst="round2DiagRect">
          <a:avLst>
            <a:gd name="adj1" fmla="val 29727"/>
            <a:gd name="adj2" fmla="val 0"/>
          </a:avLst>
        </a:prstGeom>
      </dgm:spPr>
      <dgm:t>
        <a:bodyPr/>
        <a:lstStyle/>
        <a:p>
          <a:endParaRPr lang="en-US"/>
        </a:p>
      </dgm:t>
    </dgm:pt>
    <dgm:pt modelId="{031CC03B-1D21-4606-9967-9A728C56F010}" type="pres">
      <dgm:prSet presAssocID="{7CF67E7E-E5D5-429B-B156-3AA1F20E1133}" presName="iconRect" presStyleLbl="node1" presStyleIdx="2" presStyleCnt="3" custLinFactNeighborX="-65934" custLinFactNeighborY="536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AF675962-7D84-496F-9507-F5852406D246}" type="pres">
      <dgm:prSet presAssocID="{7CF67E7E-E5D5-429B-B156-3AA1F20E1133}" presName="spaceRect" presStyleCnt="0"/>
      <dgm:spPr/>
    </dgm:pt>
    <dgm:pt modelId="{4F79564A-4183-4C17-ABD5-5D2C44E58247}" type="pres">
      <dgm:prSet presAssocID="{7CF67E7E-E5D5-429B-B156-3AA1F20E1133}" presName="textRect" presStyleLbl="revTx" presStyleIdx="2" presStyleCnt="3" custScaleX="86261" custLinFactNeighborX="-10755" custLinFactNeighborY="-14748">
        <dgm:presLayoutVars>
          <dgm:chMax val="1"/>
          <dgm:chPref val="1"/>
        </dgm:presLayoutVars>
      </dgm:prSet>
      <dgm:spPr/>
      <dgm:t>
        <a:bodyPr/>
        <a:lstStyle/>
        <a:p>
          <a:endParaRPr lang="en-US"/>
        </a:p>
      </dgm:t>
    </dgm:pt>
  </dgm:ptLst>
  <dgm:cxnLst>
    <dgm:cxn modelId="{A3A67BF1-45A0-46CB-A88D-0ED10EAB929F}" srcId="{0F2793BB-1AE2-4F29-A850-FE71E2CFFFF0}" destId="{5C65F3ED-7BA6-45F1-96E1-56E771725617}" srcOrd="1" destOrd="0" parTransId="{B0C848E5-5B03-479F-A0E4-AB7588786D7A}" sibTransId="{0B981A4E-ADFB-483B-A3ED-F69CCC166A5C}"/>
    <dgm:cxn modelId="{6C25847D-3B51-4075-A087-9927F22042A5}" srcId="{0F2793BB-1AE2-4F29-A850-FE71E2CFFFF0}" destId="{7CF67E7E-E5D5-429B-B156-3AA1F20E1133}" srcOrd="2" destOrd="0" parTransId="{9B35A195-C16E-449A-AB88-D5A029AFD176}" sibTransId="{049502FC-C5E0-4829-9C11-227FB22AFB3E}"/>
    <dgm:cxn modelId="{D5445413-FE03-4840-B7F8-B0B469260792}" type="presOf" srcId="{7CF67E7E-E5D5-429B-B156-3AA1F20E1133}" destId="{4F79564A-4183-4C17-ABD5-5D2C44E58247}" srcOrd="0" destOrd="0" presId="urn:microsoft.com/office/officeart/2018/5/layout/IconLeafLabelList"/>
    <dgm:cxn modelId="{B0B7BC77-8EEF-42CB-B9E5-7718527DBB06}" srcId="{0F2793BB-1AE2-4F29-A850-FE71E2CFFFF0}" destId="{B978828D-1D22-4E31-A663-DC1E98FAD367}" srcOrd="0" destOrd="0" parTransId="{788F266B-47F3-478E-8F79-BE5A2909CF80}" sibTransId="{45252EE3-22F2-47A0-8F00-78D89EC9B7E2}"/>
    <dgm:cxn modelId="{E4241570-1363-43BA-B78D-EDF274BD9084}" type="presOf" srcId="{5C65F3ED-7BA6-45F1-96E1-56E771725617}" destId="{7F2946B4-B88C-4B38-A5BE-FA7848B73E0F}" srcOrd="0" destOrd="0" presId="urn:microsoft.com/office/officeart/2018/5/layout/IconLeafLabelList"/>
    <dgm:cxn modelId="{32B5F64C-DDBB-4E35-84F2-F601234B2458}" type="presOf" srcId="{0F2793BB-1AE2-4F29-A850-FE71E2CFFFF0}" destId="{9569305E-D2D8-4848-BC2E-F894644B9B7E}" srcOrd="0" destOrd="0" presId="urn:microsoft.com/office/officeart/2018/5/layout/IconLeafLabelList"/>
    <dgm:cxn modelId="{99D4F733-715F-4191-A6BC-54E2833B7BED}" type="presOf" srcId="{B978828D-1D22-4E31-A663-DC1E98FAD367}" destId="{BF17DE86-6741-48B5-BADE-5E66D7C6D698}" srcOrd="0" destOrd="0" presId="urn:microsoft.com/office/officeart/2018/5/layout/IconLeafLabelList"/>
    <dgm:cxn modelId="{144F44FF-5A19-4949-AA9E-C9284958AF79}" type="presParOf" srcId="{9569305E-D2D8-4848-BC2E-F894644B9B7E}" destId="{EB708412-9299-4B16-82D3-D5B61C911BDC}" srcOrd="0" destOrd="0" presId="urn:microsoft.com/office/officeart/2018/5/layout/IconLeafLabelList"/>
    <dgm:cxn modelId="{A8EEB1C6-64DB-4F29-89E7-A8A7C7CF6D3A}" type="presParOf" srcId="{EB708412-9299-4B16-82D3-D5B61C911BDC}" destId="{20DEAADD-2A51-4C24-8818-B044ADB94C09}" srcOrd="0" destOrd="0" presId="urn:microsoft.com/office/officeart/2018/5/layout/IconLeafLabelList"/>
    <dgm:cxn modelId="{65F7B5DB-FD6D-47EF-BA73-138A6E1FB0BE}" type="presParOf" srcId="{EB708412-9299-4B16-82D3-D5B61C911BDC}" destId="{B529B5E2-D2FB-4E08-8765-15D2427770EB}" srcOrd="1" destOrd="0" presId="urn:microsoft.com/office/officeart/2018/5/layout/IconLeafLabelList"/>
    <dgm:cxn modelId="{FB4E48EA-C642-4C4B-B63B-24518FB276B1}" type="presParOf" srcId="{EB708412-9299-4B16-82D3-D5B61C911BDC}" destId="{BF3F4417-E8E1-4394-9C74-EE714E1838F6}" srcOrd="2" destOrd="0" presId="urn:microsoft.com/office/officeart/2018/5/layout/IconLeafLabelList"/>
    <dgm:cxn modelId="{C923333A-B20F-4BAF-BA04-42DC2AC16AD6}" type="presParOf" srcId="{EB708412-9299-4B16-82D3-D5B61C911BDC}" destId="{BF17DE86-6741-48B5-BADE-5E66D7C6D698}" srcOrd="3" destOrd="0" presId="urn:microsoft.com/office/officeart/2018/5/layout/IconLeafLabelList"/>
    <dgm:cxn modelId="{44DD7EFB-A31A-4017-B4CA-02097B09E2F9}" type="presParOf" srcId="{9569305E-D2D8-4848-BC2E-F894644B9B7E}" destId="{61AF951D-2830-4960-94D3-BA8B40AAE3DD}" srcOrd="1" destOrd="0" presId="urn:microsoft.com/office/officeart/2018/5/layout/IconLeafLabelList"/>
    <dgm:cxn modelId="{BF0250DB-745A-4943-88AE-5FE632AEB34C}" type="presParOf" srcId="{9569305E-D2D8-4848-BC2E-F894644B9B7E}" destId="{26519624-A9CD-410F-B3E5-B30728CCBD25}" srcOrd="2" destOrd="0" presId="urn:microsoft.com/office/officeart/2018/5/layout/IconLeafLabelList"/>
    <dgm:cxn modelId="{13D0A8D7-0363-4EA4-B2BA-7BB43DFB6DB2}" type="presParOf" srcId="{26519624-A9CD-410F-B3E5-B30728CCBD25}" destId="{A7675856-41CD-425B-9E84-E3E36F9067A5}" srcOrd="0" destOrd="0" presId="urn:microsoft.com/office/officeart/2018/5/layout/IconLeafLabelList"/>
    <dgm:cxn modelId="{8B388732-9561-4801-8BD3-985BCF8C156C}" type="presParOf" srcId="{26519624-A9CD-410F-B3E5-B30728CCBD25}" destId="{4D9F6483-C9EA-4F91-B5C7-879A734E2899}" srcOrd="1" destOrd="0" presId="urn:microsoft.com/office/officeart/2018/5/layout/IconLeafLabelList"/>
    <dgm:cxn modelId="{5A60A9C5-42D3-48AC-97DC-D90084F9BFCB}" type="presParOf" srcId="{26519624-A9CD-410F-B3E5-B30728CCBD25}" destId="{F6543C27-17BA-4A79-8B39-51C5FE19EDB9}" srcOrd="2" destOrd="0" presId="urn:microsoft.com/office/officeart/2018/5/layout/IconLeafLabelList"/>
    <dgm:cxn modelId="{29143287-8E56-4EB3-81D3-0E57E2D4BA48}" type="presParOf" srcId="{26519624-A9CD-410F-B3E5-B30728CCBD25}" destId="{7F2946B4-B88C-4B38-A5BE-FA7848B73E0F}" srcOrd="3" destOrd="0" presId="urn:microsoft.com/office/officeart/2018/5/layout/IconLeafLabelList"/>
    <dgm:cxn modelId="{162D39D2-9C1B-4A74-9CE1-8E81909F6915}" type="presParOf" srcId="{9569305E-D2D8-4848-BC2E-F894644B9B7E}" destId="{C6555362-7E03-4320-A042-E39730412DFF}" srcOrd="3" destOrd="0" presId="urn:microsoft.com/office/officeart/2018/5/layout/IconLeafLabelList"/>
    <dgm:cxn modelId="{06053B5C-D845-44FB-A7C9-B55FA7FA173A}" type="presParOf" srcId="{9569305E-D2D8-4848-BC2E-F894644B9B7E}" destId="{2B8A7156-3703-4083-95B3-137675A8FA8F}" srcOrd="4" destOrd="0" presId="urn:microsoft.com/office/officeart/2018/5/layout/IconLeafLabelList"/>
    <dgm:cxn modelId="{A6E8CA41-B75C-4A38-B550-7C0E32369679}" type="presParOf" srcId="{2B8A7156-3703-4083-95B3-137675A8FA8F}" destId="{DFBD2ADB-71DC-450E-9F66-F5662FA2453F}" srcOrd="0" destOrd="0" presId="urn:microsoft.com/office/officeart/2018/5/layout/IconLeafLabelList"/>
    <dgm:cxn modelId="{B0085CB2-C5C2-461B-A773-69EEDCDC179B}" type="presParOf" srcId="{2B8A7156-3703-4083-95B3-137675A8FA8F}" destId="{031CC03B-1D21-4606-9967-9A728C56F010}" srcOrd="1" destOrd="0" presId="urn:microsoft.com/office/officeart/2018/5/layout/IconLeafLabelList"/>
    <dgm:cxn modelId="{C19BE419-9AA7-4D03-8234-962DBDCC35DA}" type="presParOf" srcId="{2B8A7156-3703-4083-95B3-137675A8FA8F}" destId="{AF675962-7D84-496F-9507-F5852406D246}" srcOrd="2" destOrd="0" presId="urn:microsoft.com/office/officeart/2018/5/layout/IconLeafLabelList"/>
    <dgm:cxn modelId="{39B38709-C29C-409E-98E6-ED8334342C7B}" type="presParOf" srcId="{2B8A7156-3703-4083-95B3-137675A8FA8F}" destId="{4F79564A-4183-4C17-ABD5-5D2C44E5824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EAADD-2A51-4C24-8818-B044ADB94C09}">
      <dsp:nvSpPr>
        <dsp:cNvPr id="0" name=""/>
        <dsp:cNvSpPr/>
      </dsp:nvSpPr>
      <dsp:spPr>
        <a:xfrm>
          <a:off x="388691" y="74196"/>
          <a:ext cx="1269562" cy="1269562"/>
        </a:xfrm>
        <a:prstGeom prst="round2DiagRect">
          <a:avLst>
            <a:gd name="adj1" fmla="val 29727"/>
            <a:gd name="adj2" fmla="val 0"/>
          </a:avLst>
        </a:prstGeom>
        <a:solidFill>
          <a:srgbClr val="F26523"/>
        </a:solidFill>
        <a:ln>
          <a:noFill/>
        </a:ln>
        <a:effectLst/>
      </dsp:spPr>
      <dsp:style>
        <a:lnRef idx="0">
          <a:scrgbClr r="0" g="0" b="0"/>
        </a:lnRef>
        <a:fillRef idx="1">
          <a:scrgbClr r="0" g="0" b="0"/>
        </a:fillRef>
        <a:effectRef idx="0">
          <a:scrgbClr r="0" g="0" b="0"/>
        </a:effectRef>
        <a:fontRef idx="minor"/>
      </dsp:style>
    </dsp:sp>
    <dsp:sp modelId="{B529B5E2-D2FB-4E08-8765-15D2427770EB}">
      <dsp:nvSpPr>
        <dsp:cNvPr id="0" name=""/>
        <dsp:cNvSpPr/>
      </dsp:nvSpPr>
      <dsp:spPr>
        <a:xfrm>
          <a:off x="659165" y="344762"/>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17DE86-6741-48B5-BADE-5E66D7C6D698}">
      <dsp:nvSpPr>
        <dsp:cNvPr id="0" name=""/>
        <dsp:cNvSpPr/>
      </dsp:nvSpPr>
      <dsp:spPr>
        <a:xfrm>
          <a:off x="417732" y="1566040"/>
          <a:ext cx="1242513" cy="108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defRPr cap="all"/>
          </a:pPr>
          <a:r>
            <a:rPr lang="en-CA" sz="1800" kern="1200" cap="none" dirty="0" smtClean="0"/>
            <a:t>Prescribing the right medications</a:t>
          </a:r>
          <a:endParaRPr lang="en-US" sz="1800" kern="1200" cap="none" dirty="0"/>
        </a:p>
      </dsp:txBody>
      <dsp:txXfrm>
        <a:off x="417732" y="1566040"/>
        <a:ext cx="1242513" cy="1082416"/>
      </dsp:txXfrm>
    </dsp:sp>
    <dsp:sp modelId="{A7675856-41CD-425B-9E84-E3E36F9067A5}">
      <dsp:nvSpPr>
        <dsp:cNvPr id="0" name=""/>
        <dsp:cNvSpPr/>
      </dsp:nvSpPr>
      <dsp:spPr>
        <a:xfrm>
          <a:off x="2298176" y="74196"/>
          <a:ext cx="1269562" cy="12695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9F6483-C9EA-4F91-B5C7-879A734E2899}">
      <dsp:nvSpPr>
        <dsp:cNvPr id="0" name=""/>
        <dsp:cNvSpPr/>
      </dsp:nvSpPr>
      <dsp:spPr>
        <a:xfrm>
          <a:off x="2569677" y="344762"/>
          <a:ext cx="728437" cy="728437"/>
        </a:xfrm>
        <a:prstGeom prst="rect">
          <a:avLst/>
        </a:prstGeom>
        <a:blipFill>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946B4-B88C-4B38-A5BE-FA7848B73E0F}">
      <dsp:nvSpPr>
        <dsp:cNvPr id="0" name=""/>
        <dsp:cNvSpPr/>
      </dsp:nvSpPr>
      <dsp:spPr>
        <a:xfrm>
          <a:off x="2307436" y="1540484"/>
          <a:ext cx="1609120" cy="108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defRPr cap="all"/>
          </a:pPr>
          <a:r>
            <a:rPr lang="en-US" sz="1800" kern="1200" cap="none" dirty="0" smtClean="0"/>
            <a:t>Taking medications as prescribed</a:t>
          </a:r>
          <a:endParaRPr lang="en-US" sz="1800" kern="1200" cap="none" dirty="0"/>
        </a:p>
      </dsp:txBody>
      <dsp:txXfrm>
        <a:off x="2307436" y="1540484"/>
        <a:ext cx="1609120" cy="1082416"/>
      </dsp:txXfrm>
    </dsp:sp>
    <dsp:sp modelId="{DFBD2ADB-71DC-450E-9F66-F5662FA2453F}">
      <dsp:nvSpPr>
        <dsp:cNvPr id="0" name=""/>
        <dsp:cNvSpPr/>
      </dsp:nvSpPr>
      <dsp:spPr>
        <a:xfrm>
          <a:off x="4846746" y="74196"/>
          <a:ext cx="1269562" cy="126956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1CC03B-1D21-4606-9967-9A728C56F010}">
      <dsp:nvSpPr>
        <dsp:cNvPr id="0" name=""/>
        <dsp:cNvSpPr/>
      </dsp:nvSpPr>
      <dsp:spPr>
        <a:xfrm>
          <a:off x="5117156" y="344762"/>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79564A-4183-4C17-ABD5-5D2C44E58247}">
      <dsp:nvSpPr>
        <dsp:cNvPr id="0" name=""/>
        <dsp:cNvSpPr/>
      </dsp:nvSpPr>
      <dsp:spPr>
        <a:xfrm>
          <a:off x="4851281" y="1540484"/>
          <a:ext cx="1548649" cy="108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defRPr cap="all"/>
          </a:pPr>
          <a:r>
            <a:rPr lang="en-CA" sz="1800" b="1" kern="1200" cap="none" dirty="0" smtClean="0"/>
            <a:t>Positive health outcomes and patient safety</a:t>
          </a:r>
        </a:p>
        <a:p>
          <a:pPr lvl="0" algn="l" defTabSz="800100">
            <a:lnSpc>
              <a:spcPct val="90000"/>
            </a:lnSpc>
            <a:spcBef>
              <a:spcPct val="0"/>
            </a:spcBef>
            <a:spcAft>
              <a:spcPct val="35000"/>
            </a:spcAft>
            <a:defRPr cap="all"/>
          </a:pPr>
          <a:endParaRPr lang="en-US" sz="1600" kern="1200" cap="none" dirty="0"/>
        </a:p>
      </dsp:txBody>
      <dsp:txXfrm>
        <a:off x="4851281" y="1540484"/>
        <a:ext cx="1548649" cy="1082416"/>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F932040-1913-E948-83A4-21B1540DAF18}" type="datetimeFigureOut">
              <a:rPr lang="en-US" smtClean="0"/>
              <a:t>05/18/2022</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04E7C7B-7E85-4144-840C-31EB7CDDBC69}" type="slidenum">
              <a:rPr lang="en-US" smtClean="0"/>
              <a:t>‹#›</a:t>
            </a:fld>
            <a:endParaRPr lang="en-US"/>
          </a:p>
        </p:txBody>
      </p:sp>
    </p:spTree>
    <p:extLst>
      <p:ext uri="{BB962C8B-B14F-4D97-AF65-F5344CB8AC3E}">
        <p14:creationId xmlns:p14="http://schemas.microsoft.com/office/powerpoint/2010/main" val="4055427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4E7C7B-7E85-4144-840C-31EB7CDDBC69}" type="slidenum">
              <a:rPr lang="en-US" smtClean="0"/>
              <a:t>1</a:t>
            </a:fld>
            <a:endParaRPr lang="en-US"/>
          </a:p>
        </p:txBody>
      </p:sp>
    </p:spTree>
    <p:extLst>
      <p:ext uri="{BB962C8B-B14F-4D97-AF65-F5344CB8AC3E}">
        <p14:creationId xmlns:p14="http://schemas.microsoft.com/office/powerpoint/2010/main" val="1605185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There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are a variety of adherence assessment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methods,</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such as the examples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The most accurate methods</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can be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very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labor intensive, such as direct observation of medication ingestion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or</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they can be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r invasive, such</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as</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m</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onitoring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blood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levels.</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Not all medications require this level of vigilance. </a:t>
            </a: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The most common methods used are self-reporting  through interviews, diaries or questionnaires,</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pill counts, and reviewing prescription records through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prescription claims databases.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The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key is to select a combination of methods and to tailor them to the individual in a respectful and collaborative manner that builds trust and allows the patient to speak freely about any concerns. </a:t>
            </a: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Let’s have a look</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patient interviewing.</a:t>
            </a: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04E7C7B-7E85-4144-840C-31EB7CDDBC69}" type="slidenum">
              <a:rPr lang="en-US" smtClean="0"/>
              <a:t>10</a:t>
            </a:fld>
            <a:endParaRPr lang="en-US"/>
          </a:p>
        </p:txBody>
      </p:sp>
    </p:spTree>
    <p:extLst>
      <p:ext uri="{BB962C8B-B14F-4D97-AF65-F5344CB8AC3E}">
        <p14:creationId xmlns:p14="http://schemas.microsoft.com/office/powerpoint/2010/main" val="328260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smtClean="0"/>
              <a:t>The</a:t>
            </a:r>
            <a:r>
              <a:rPr lang="en-US" baseline="0" dirty="0" smtClean="0"/>
              <a:t> patient interview is one of the most common methods used for assessing adherence. </a:t>
            </a:r>
            <a:r>
              <a:rPr lang="en-US" dirty="0" smtClean="0"/>
              <a:t>A</a:t>
            </a:r>
            <a:r>
              <a:rPr lang="en-CA" sz="1200" b="0" i="0" kern="1200" dirty="0" smtClean="0">
                <a:solidFill>
                  <a:schemeClr val="tx1"/>
                </a:solidFill>
                <a:effectLst/>
                <a:latin typeface="+mn-lt"/>
                <a:ea typeface="+mn-ea"/>
                <a:cs typeface="+mn-cs"/>
              </a:rPr>
              <a:t>sking  your older patient if they take their medicine is just as important as HOW you ask them. </a:t>
            </a:r>
            <a:r>
              <a:rPr lang="en-US"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important to create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blame-free environment and it’s helpful</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elicit information by acknowledging and normalizing non-adherence.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CA" sz="1200" b="1"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r>
              <a:rPr lang="en-CA" sz="1200" b="0" i="0" kern="1200" dirty="0" smtClean="0">
                <a:solidFill>
                  <a:schemeClr val="tx1"/>
                </a:solidFill>
                <a:effectLst/>
                <a:latin typeface="+mn-lt"/>
                <a:ea typeface="+mn-ea"/>
                <a:cs typeface="+mn-cs"/>
              </a:rPr>
              <a:t>For example,</a:t>
            </a:r>
            <a:r>
              <a:rPr lang="en-CA" sz="1200" b="0" i="0" kern="1200" baseline="0" dirty="0" smtClean="0">
                <a:solidFill>
                  <a:schemeClr val="tx1"/>
                </a:solidFill>
                <a:effectLst/>
                <a:latin typeface="+mn-lt"/>
                <a:ea typeface="+mn-ea"/>
                <a:cs typeface="+mn-cs"/>
              </a:rPr>
              <a:t> instead </a:t>
            </a:r>
            <a:r>
              <a:rPr lang="en-CA" sz="1200" b="0" i="0" kern="1200" dirty="0" smtClean="0">
                <a:solidFill>
                  <a:schemeClr val="tx1"/>
                </a:solidFill>
                <a:effectLst/>
                <a:latin typeface="+mn-lt"/>
                <a:ea typeface="+mn-ea"/>
                <a:cs typeface="+mn-cs"/>
              </a:rPr>
              <a:t>of saying... "Why aren't you taking the medication?”, try:</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“Many people have trouble taking this medication regularly. Has this been the case for you?“</a:t>
            </a:r>
            <a:r>
              <a:rPr lang="en-CA"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or</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“Many people can have some difficulties remembering to take their medication. What kind of issues have you experienced?”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200" kern="1200" dirty="0" smtClean="0">
              <a:solidFill>
                <a:srgbClr val="000000"/>
              </a:solidFill>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kern="1200" dirty="0" smtClean="0">
                <a:solidFill>
                  <a:srgbClr val="000000"/>
                </a:solidFill>
                <a:effectLst/>
                <a:latin typeface="Calibri" panose="020F0502020204030204" pitchFamily="34" charset="0"/>
                <a:ea typeface="Times New Roman" panose="02020603050405020304" pitchFamily="18" charset="0"/>
              </a:rPr>
              <a:t>The </a:t>
            </a:r>
            <a:r>
              <a:rPr lang="en-CA" sz="1200" kern="1200" dirty="0" err="1" smtClean="0">
                <a:solidFill>
                  <a:srgbClr val="000000"/>
                </a:solidFill>
                <a:effectLst/>
                <a:latin typeface="Calibri" panose="020F0502020204030204" pitchFamily="34" charset="0"/>
                <a:ea typeface="Times New Roman" panose="02020603050405020304" pitchFamily="18" charset="0"/>
              </a:rPr>
              <a:t>Morisky</a:t>
            </a:r>
            <a:r>
              <a:rPr lang="en-CA" sz="1200" kern="1200" dirty="0" smtClean="0">
                <a:solidFill>
                  <a:srgbClr val="000000"/>
                </a:solidFill>
                <a:effectLst/>
                <a:latin typeface="Calibri" panose="020F0502020204030204" pitchFamily="34" charset="0"/>
                <a:ea typeface="Times New Roman" panose="02020603050405020304" pitchFamily="18" charset="0"/>
              </a:rPr>
              <a:t> Medication Adherence Scale is a medication adherence assessment tool that uses the 4 questions</a:t>
            </a:r>
            <a:r>
              <a:rPr lang="en-CA" sz="1200" b="1" kern="1200" dirty="0" smtClean="0">
                <a:solidFill>
                  <a:srgbClr val="000000"/>
                </a:solidFill>
                <a:effectLst/>
                <a:latin typeface="Calibri" panose="020F0502020204030204" pitchFamily="34" charset="0"/>
                <a:ea typeface="Times New Roman" panose="02020603050405020304" pitchFamily="18" charset="0"/>
              </a:rPr>
              <a:t>.  It </a:t>
            </a:r>
            <a:r>
              <a:rPr lang="en-CA" sz="1200" b="1" kern="1200" baseline="0" dirty="0" smtClean="0">
                <a:solidFill>
                  <a:srgbClr val="000000"/>
                </a:solidFill>
                <a:effectLst/>
                <a:latin typeface="Calibri" panose="020F0502020204030204" pitchFamily="34" charset="0"/>
                <a:ea typeface="Times New Roman" panose="02020603050405020304" pitchFamily="18" charset="0"/>
              </a:rPr>
              <a:t>is copyrighted and requires a licence, </a:t>
            </a:r>
            <a:r>
              <a:rPr lang="en-CA" sz="1200" b="0" kern="1200" baseline="0" dirty="0" smtClean="0">
                <a:solidFill>
                  <a:srgbClr val="000000"/>
                </a:solidFill>
                <a:effectLst/>
                <a:latin typeface="Calibri" panose="020F0502020204030204" pitchFamily="34" charset="0"/>
                <a:ea typeface="Times New Roman" panose="02020603050405020304" pitchFamily="18" charset="0"/>
              </a:rPr>
              <a:t>which is available at </a:t>
            </a:r>
            <a:r>
              <a:rPr lang="en-US" sz="1200" dirty="0" smtClean="0">
                <a:latin typeface="Calibri" panose="020F0502020204030204" pitchFamily="34" charset="0"/>
                <a:ea typeface="Verdana" panose="020B0604030504040204" pitchFamily="34" charset="0"/>
                <a:cs typeface="Calibri" panose="020F0502020204030204" pitchFamily="34" charset="0"/>
              </a:rPr>
              <a:t>www.moriskyscale.com.</a:t>
            </a:r>
            <a:r>
              <a:rPr lang="en-US" sz="1200" baseline="0" dirty="0" smtClean="0">
                <a:latin typeface="Calibri" panose="020F0502020204030204" pitchFamily="34" charset="0"/>
                <a:ea typeface="Verdana" panose="020B0604030504040204" pitchFamily="34" charset="0"/>
                <a:cs typeface="Calibri" panose="020F0502020204030204" pitchFamily="34" charset="0"/>
              </a:rPr>
              <a:t> </a:t>
            </a:r>
            <a:r>
              <a:rPr lang="en-CA" sz="1200" b="0" kern="1200" dirty="0" smtClean="0">
                <a:solidFill>
                  <a:srgbClr val="000000"/>
                </a:solidFill>
                <a:effectLst/>
                <a:latin typeface="Calibri" panose="020F0502020204030204" pitchFamily="34" charset="0"/>
                <a:ea typeface="Times New Roman" panose="02020603050405020304" pitchFamily="18" charset="0"/>
              </a:rPr>
              <a:t>There is also an 8 question version. Both have </a:t>
            </a:r>
            <a:r>
              <a:rPr lang="en-CA" sz="1200" kern="1200" dirty="0" smtClean="0">
                <a:solidFill>
                  <a:srgbClr val="000000"/>
                </a:solidFill>
                <a:effectLst/>
                <a:latin typeface="Calibri" panose="020F0502020204030204" pitchFamily="34" charset="0"/>
                <a:ea typeface="Times New Roman" panose="02020603050405020304" pitchFamily="18" charset="0"/>
              </a:rPr>
              <a:t>good reliability and can be easily integrated into a pharmacy or medical appointment</a:t>
            </a:r>
            <a:r>
              <a:rPr lang="en-US" sz="1200" kern="1200" dirty="0" smtClean="0">
                <a:solidFill>
                  <a:srgbClr val="000000"/>
                </a:solidFill>
                <a:effectLst/>
                <a:latin typeface="Calibri" panose="020F0502020204030204" pitchFamily="34" charset="0"/>
                <a:ea typeface="Times New Roman" panose="02020603050405020304" pitchFamily="18" charset="0"/>
              </a:rPr>
              <a:t>. </a:t>
            </a:r>
            <a:endParaRPr lang="en-CA"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CA" sz="1200" kern="1200" dirty="0" smtClean="0">
              <a:solidFill>
                <a:srgbClr val="000000"/>
              </a:solidFill>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CA" sz="1200" kern="1200" dirty="0" smtClean="0">
                <a:solidFill>
                  <a:srgbClr val="000000"/>
                </a:solidFill>
                <a:effectLst/>
                <a:latin typeface="Calibri" panose="020F0502020204030204" pitchFamily="34" charset="0"/>
                <a:ea typeface="Times New Roman" panose="02020603050405020304" pitchFamily="18" charset="0"/>
              </a:rPr>
              <a:t>An efficient </a:t>
            </a:r>
            <a:r>
              <a:rPr lang="en-CA" sz="1200" kern="1200" dirty="0">
                <a:solidFill>
                  <a:srgbClr val="000000"/>
                </a:solidFill>
                <a:effectLst/>
                <a:latin typeface="Calibri" panose="020F0502020204030204" pitchFamily="34" charset="0"/>
                <a:ea typeface="Times New Roman" panose="02020603050405020304" pitchFamily="18" charset="0"/>
              </a:rPr>
              <a:t>and validated question </a:t>
            </a:r>
            <a:r>
              <a:rPr lang="en-CA" sz="1200" kern="1200" dirty="0" smtClean="0">
                <a:solidFill>
                  <a:srgbClr val="000000"/>
                </a:solidFill>
                <a:effectLst/>
                <a:latin typeface="Calibri" panose="020F0502020204030204" pitchFamily="34" charset="0"/>
                <a:ea typeface="Times New Roman" panose="02020603050405020304" pitchFamily="18" charset="0"/>
              </a:rPr>
              <a:t> which is free to use is</a:t>
            </a:r>
            <a:r>
              <a:rPr lang="en-CA" sz="1200" kern="1200" dirty="0">
                <a:solidFill>
                  <a:srgbClr val="000000"/>
                </a:solidFill>
                <a:effectLst/>
                <a:latin typeface="Calibri" panose="020F0502020204030204" pitchFamily="34" charset="0"/>
                <a:ea typeface="Times New Roman" panose="02020603050405020304" pitchFamily="18" charset="0"/>
              </a:rPr>
              <a:t>: “Have you missed any </a:t>
            </a:r>
            <a:r>
              <a:rPr lang="en-CA" sz="1200" kern="1200" dirty="0">
                <a:solidFill>
                  <a:srgbClr val="0070C0"/>
                </a:solidFill>
                <a:effectLst/>
                <a:latin typeface="Calibri" panose="020F0502020204030204" pitchFamily="34" charset="0"/>
                <a:ea typeface="Times New Roman" panose="02020603050405020304" pitchFamily="18" charset="0"/>
              </a:rPr>
              <a:t>medications</a:t>
            </a:r>
            <a:r>
              <a:rPr lang="en-CA" sz="1200" kern="1200" dirty="0">
                <a:solidFill>
                  <a:srgbClr val="000000"/>
                </a:solidFill>
                <a:effectLst/>
                <a:latin typeface="Calibri" panose="020F0502020204030204" pitchFamily="34" charset="0"/>
                <a:ea typeface="Times New Roman" panose="02020603050405020304" pitchFamily="18" charset="0"/>
              </a:rPr>
              <a:t> in the past week?” Asking this single question will detect 55% of those with less than complete adherence, with a specificity of 87%. Any indication of having missed one or more medications may signal a problem with adherence</a:t>
            </a:r>
            <a:r>
              <a:rPr lang="en-CA" sz="1200" kern="1200" dirty="0" smtClean="0">
                <a:solidFill>
                  <a:srgbClr val="000000"/>
                </a:solidFill>
                <a:effectLst/>
                <a:latin typeface="Calibri" panose="020F0502020204030204" pitchFamily="34" charset="0"/>
                <a:ea typeface="Times New Roman" panose="02020603050405020304" pitchFamily="18" charset="0"/>
              </a:rPr>
              <a:t>.</a:t>
            </a:r>
          </a:p>
          <a:p>
            <a:endParaRPr lang="en-CA" sz="1200" kern="1200" dirty="0" smtClean="0">
              <a:solidFill>
                <a:srgbClr val="000000"/>
              </a:solidFill>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CA" sz="1200" dirty="0" smtClean="0"/>
              <a:t>Other questions you can ask</a:t>
            </a:r>
            <a:r>
              <a:rPr lang="en-CA" sz="1200" baseline="0" dirty="0" smtClean="0"/>
              <a:t> include:</a:t>
            </a:r>
            <a:endParaRPr lang="en-CA" sz="1200" dirty="0" smtClean="0"/>
          </a:p>
          <a:p>
            <a:pPr marL="628650" lvl="1" indent="-171450">
              <a:buFontTx/>
              <a:buChar char="-"/>
            </a:pPr>
            <a:r>
              <a:rPr lang="en-CA" sz="1200" dirty="0" smtClean="0"/>
              <a:t>Are experiencing any side effects with your medications?</a:t>
            </a:r>
          </a:p>
          <a:p>
            <a:pPr marL="628650" lvl="1" indent="-171450">
              <a:buFontTx/>
              <a:buChar char="-"/>
            </a:pPr>
            <a:r>
              <a:rPr lang="en-CA" sz="1200" dirty="0" smtClean="0"/>
              <a:t>Do you know the purpose of your medications? </a:t>
            </a:r>
          </a:p>
          <a:p>
            <a:pPr marL="628650" lvl="1" indent="-171450">
              <a:buFontTx/>
              <a:buChar char="-"/>
            </a:pPr>
            <a:r>
              <a:rPr lang="en-CA" sz="1200" dirty="0" smtClean="0"/>
              <a:t>Do you know the benefits of taking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rgbClr val="000000"/>
                </a:solidFill>
                <a:effectLst/>
                <a:latin typeface="Calibri" panose="020F0502020204030204" pitchFamily="34" charset="0"/>
                <a:ea typeface="Times New Roman" panose="02020603050405020304" pitchFamily="18" charset="0"/>
              </a:rPr>
              <a:t>When patients reveal non-adherence,  resist the urge to “scold and scare” them by listing</a:t>
            </a:r>
            <a:r>
              <a:rPr lang="en-CA" sz="1200" kern="1200" baseline="0" dirty="0" smtClean="0">
                <a:solidFill>
                  <a:srgbClr val="000000"/>
                </a:solidFill>
                <a:effectLst/>
                <a:latin typeface="Calibri" panose="020F0502020204030204" pitchFamily="34" charset="0"/>
                <a:ea typeface="Times New Roman" panose="02020603050405020304" pitchFamily="18" charset="0"/>
              </a:rPr>
              <a:t> potential </a:t>
            </a:r>
            <a:r>
              <a:rPr lang="en-CA" sz="1200" kern="1200" dirty="0" smtClean="0">
                <a:solidFill>
                  <a:srgbClr val="000000"/>
                </a:solidFill>
                <a:effectLst/>
                <a:latin typeface="Calibri" panose="020F0502020204030204" pitchFamily="34" charset="0"/>
                <a:ea typeface="Times New Roman" panose="02020603050405020304" pitchFamily="18" charset="0"/>
              </a:rPr>
              <a:t>horrible outcomes. It</a:t>
            </a:r>
            <a:r>
              <a:rPr lang="en-CA" sz="1200" kern="1200" baseline="0" dirty="0" smtClean="0">
                <a:solidFill>
                  <a:srgbClr val="000000"/>
                </a:solidFill>
                <a:effectLst/>
                <a:latin typeface="Calibri" panose="020F0502020204030204" pitchFamily="34" charset="0"/>
                <a:ea typeface="Times New Roman" panose="02020603050405020304" pitchFamily="18" charset="0"/>
              </a:rPr>
              <a:t> results in patients  feeling shamed and could lead to hiding of non-adherence or practicing  </a:t>
            </a:r>
            <a:r>
              <a:rPr lang="en-CA" sz="1200" kern="1200" dirty="0" smtClean="0">
                <a:solidFill>
                  <a:srgbClr val="000000"/>
                </a:solidFill>
                <a:effectLst/>
                <a:latin typeface="Calibri" panose="020F0502020204030204" pitchFamily="34" charset="0"/>
                <a:ea typeface="Times New Roman" panose="02020603050405020304" pitchFamily="18" charset="0"/>
              </a:rPr>
              <a:t>“white coat adherence” where they take</a:t>
            </a:r>
            <a:r>
              <a:rPr lang="en-CA" sz="1200" kern="1200" baseline="0" dirty="0" smtClean="0">
                <a:solidFill>
                  <a:srgbClr val="000000"/>
                </a:solidFill>
                <a:effectLst/>
                <a:latin typeface="Calibri" panose="020F0502020204030204" pitchFamily="34" charset="0"/>
                <a:ea typeface="Times New Roman" panose="02020603050405020304" pitchFamily="18" charset="0"/>
              </a:rPr>
              <a:t> </a:t>
            </a:r>
            <a:r>
              <a:rPr lang="en-CA" sz="1200" kern="1200" dirty="0" smtClean="0">
                <a:solidFill>
                  <a:srgbClr val="000000"/>
                </a:solidFill>
                <a:effectLst/>
                <a:latin typeface="Calibri" panose="020F0502020204030204" pitchFamily="34" charset="0"/>
                <a:ea typeface="Times New Roman" panose="02020603050405020304" pitchFamily="18" charset="0"/>
              </a:rPr>
              <a:t>medication as prescribed for the week before their visit .</a:t>
            </a:r>
            <a:r>
              <a:rPr lang="en-CA" sz="1200" kern="1200" baseline="0" dirty="0" smtClean="0">
                <a:solidFill>
                  <a:srgbClr val="000000"/>
                </a:solidFill>
                <a:effectLst/>
                <a:latin typeface="Calibri" panose="020F0502020204030204" pitchFamily="34" charset="0"/>
                <a:ea typeface="Times New Roman" panose="02020603050405020304" pitchFamily="18" charset="0"/>
              </a:rPr>
              <a:t> I</a:t>
            </a:r>
            <a:r>
              <a:rPr lang="en-CA" sz="1200" kern="1200" dirty="0" smtClean="0">
                <a:solidFill>
                  <a:srgbClr val="000000"/>
                </a:solidFill>
                <a:effectLst/>
                <a:latin typeface="Calibri" panose="020F0502020204030204" pitchFamily="34" charset="0"/>
                <a:ea typeface="Times New Roman" panose="02020603050405020304" pitchFamily="18" charset="0"/>
              </a:rPr>
              <a:t>nstead,</a:t>
            </a:r>
            <a:r>
              <a:rPr lang="en-CA" sz="1200" kern="1200" baseline="0" dirty="0" smtClean="0">
                <a:solidFill>
                  <a:srgbClr val="000000"/>
                </a:solidFill>
                <a:effectLst/>
                <a:latin typeface="Calibri" panose="020F0502020204030204" pitchFamily="34" charset="0"/>
                <a:ea typeface="Times New Roman" panose="02020603050405020304" pitchFamily="18" charset="0"/>
              </a:rPr>
              <a:t> use a positive response. Assure</a:t>
            </a:r>
            <a:r>
              <a:rPr lang="en-CA" sz="1200" kern="1200" dirty="0" smtClean="0">
                <a:solidFill>
                  <a:srgbClr val="000000"/>
                </a:solidFill>
                <a:effectLst/>
                <a:latin typeface="Calibri" panose="020F0502020204030204" pitchFamily="34" charset="0"/>
                <a:ea typeface="Times New Roman" panose="02020603050405020304" pitchFamily="18" charset="0"/>
              </a:rPr>
              <a:t> them that it is a positive step that they felt comfortable telling you. You</a:t>
            </a:r>
            <a:r>
              <a:rPr lang="en-CA" sz="1200" kern="1200" baseline="0" dirty="0" smtClean="0">
                <a:solidFill>
                  <a:srgbClr val="000000"/>
                </a:solidFill>
                <a:effectLst/>
                <a:latin typeface="Calibri" panose="020F0502020204030204" pitchFamily="34" charset="0"/>
                <a:ea typeface="Times New Roman" panose="02020603050405020304" pitchFamily="18" charset="0"/>
              </a:rPr>
              <a:t> might say something like</a:t>
            </a:r>
            <a:r>
              <a:rPr lang="en-CA" sz="1200" kern="1200" dirty="0" smtClean="0">
                <a:solidFill>
                  <a:srgbClr val="000000"/>
                </a:solidFill>
                <a:effectLst/>
                <a:latin typeface="Calibri" panose="020F0502020204030204" pitchFamily="34" charset="0"/>
                <a:ea typeface="Times New Roman" panose="02020603050405020304" pitchFamily="18" charset="0"/>
              </a:rPr>
              <a:t>: </a:t>
            </a:r>
            <a:r>
              <a:rPr lang="en-CA" sz="1200" b="1" kern="1200" dirty="0" smtClean="0">
                <a:solidFill>
                  <a:srgbClr val="000000"/>
                </a:solidFill>
                <a:effectLst/>
                <a:latin typeface="Calibri" panose="020F0502020204030204" pitchFamily="34" charset="0"/>
                <a:ea typeface="Times New Roman" panose="02020603050405020304" pitchFamily="18" charset="0"/>
              </a:rPr>
              <a:t>“Thank you for sharing that you are not taking your medications as prescribed. Can we talk through this together?”</a:t>
            </a:r>
            <a:r>
              <a:rPr lang="en-CA" sz="1200" kern="1200" dirty="0" smtClean="0">
                <a:solidFill>
                  <a:srgbClr val="000000"/>
                </a:solidFill>
                <a:effectLst/>
                <a:latin typeface="Calibri" panose="020F0502020204030204" pitchFamily="34" charset="0"/>
                <a:ea typeface="Times New Roman" panose="02020603050405020304" pitchFamily="18" charset="0"/>
              </a:rPr>
              <a:t> A positive and thankful response will make patients more comfortable with sharing their reasons for not taking the medicine.</a:t>
            </a:r>
            <a:endParaRPr lang="en-CA" sz="1000" b="0" i="0" kern="1200" dirty="0" smtClean="0">
              <a:solidFill>
                <a:schemeClr val="tx1"/>
              </a:solidFill>
              <a:effectLst/>
              <a:latin typeface="+mn-lt"/>
              <a:ea typeface="+mn-ea"/>
              <a:cs typeface="+mn-cs"/>
            </a:endParaRPr>
          </a:p>
          <a:p>
            <a:endParaRPr lang="en-CA" sz="1200" dirty="0">
              <a:effectLst/>
              <a:latin typeface="Times New Roman" panose="02020603050405020304" pitchFamily="18" charset="0"/>
              <a:ea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304E7C7B-7E85-4144-840C-31EB7CDDBC69}" type="slidenum">
              <a:rPr lang="en-US" smtClean="0"/>
              <a:t>11</a:t>
            </a:fld>
            <a:endParaRPr lang="en-US"/>
          </a:p>
        </p:txBody>
      </p:sp>
    </p:spTree>
    <p:extLst>
      <p:ext uri="{BB962C8B-B14F-4D97-AF65-F5344CB8AC3E}">
        <p14:creationId xmlns:p14="http://schemas.microsoft.com/office/powerpoint/2010/main" val="90513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Cochrane review of interventions for improving medication‐taking ability and adherence in older adults</a:t>
            </a:r>
            <a:r>
              <a:rPr lang="en-US" sz="1200" b="0" i="0" kern="1200" baseline="0" dirty="0" smtClean="0">
                <a:solidFill>
                  <a:schemeClr val="tx1"/>
                </a:solidFill>
                <a:effectLst/>
                <a:latin typeface="+mn-lt"/>
                <a:ea typeface="+mn-ea"/>
                <a:cs typeface="+mn-cs"/>
              </a:rPr>
              <a:t> found that </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behavioural interventions or a combination of behavioural</a:t>
            </a:r>
            <a:r>
              <a:rPr lang="en-CA" sz="1200" b="0" i="0" kern="1200" baseline="0" dirty="0" smtClean="0">
                <a:solidFill>
                  <a:schemeClr val="tx1"/>
                </a:solidFill>
                <a:effectLst/>
                <a:latin typeface="+mn-lt"/>
                <a:ea typeface="+mn-ea"/>
                <a:cs typeface="+mn-cs"/>
              </a:rPr>
              <a:t> with </a:t>
            </a:r>
            <a:r>
              <a:rPr lang="en-CA" sz="1200" b="0" i="0" kern="1200" dirty="0" smtClean="0">
                <a:solidFill>
                  <a:schemeClr val="tx1"/>
                </a:solidFill>
                <a:effectLst/>
                <a:latin typeface="+mn-lt"/>
                <a:ea typeface="+mn-ea"/>
                <a:cs typeface="+mn-cs"/>
              </a:rPr>
              <a:t>educational interventions may improve medication adherence.</a:t>
            </a:r>
            <a:r>
              <a:rPr lang="en-CA" sz="1200" b="0" i="0" kern="1200" baseline="0" dirty="0" smtClean="0">
                <a:solidFill>
                  <a:schemeClr val="tx1"/>
                </a:solidFill>
                <a:effectLst/>
                <a:latin typeface="+mn-lt"/>
                <a:ea typeface="+mn-ea"/>
                <a:cs typeface="+mn-cs"/>
              </a:rPr>
              <a:t> T</a:t>
            </a:r>
            <a:r>
              <a:rPr lang="en-US" sz="1200" b="0" i="0" kern="1200" dirty="0" smtClean="0">
                <a:solidFill>
                  <a:schemeClr val="tx1"/>
                </a:solidFill>
                <a:effectLst/>
                <a:latin typeface="+mn-lt"/>
                <a:ea typeface="+mn-ea"/>
                <a:cs typeface="+mn-cs"/>
              </a:rPr>
              <a:t>he effects of educational interventions alone are uncertain.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Examples of </a:t>
            </a:r>
            <a:r>
              <a:rPr lang="en-US" sz="1200" b="1" i="0" kern="1200" dirty="0" smtClean="0">
                <a:solidFill>
                  <a:schemeClr val="tx1"/>
                </a:solidFill>
                <a:effectLst/>
                <a:latin typeface="+mn-lt"/>
                <a:ea typeface="+mn-ea"/>
                <a:cs typeface="+mn-cs"/>
              </a:rPr>
              <a:t>behavioral interventions</a:t>
            </a:r>
            <a:r>
              <a:rPr lang="en-US" sz="1200" b="0" i="0" kern="1200" dirty="0" smtClean="0">
                <a:solidFill>
                  <a:schemeClr val="tx1"/>
                </a:solidFill>
                <a:effectLst/>
                <a:latin typeface="+mn-lt"/>
                <a:ea typeface="+mn-ea"/>
                <a:cs typeface="+mn-cs"/>
              </a:rPr>
              <a:t> are simplifying the medication regimen (such</a:t>
            </a:r>
            <a:r>
              <a:rPr lang="en-US" sz="1200" b="0" i="0" kern="1200" baseline="0" dirty="0" smtClean="0">
                <a:solidFill>
                  <a:schemeClr val="tx1"/>
                </a:solidFill>
                <a:effectLst/>
                <a:latin typeface="+mn-lt"/>
                <a:ea typeface="+mn-ea"/>
                <a:cs typeface="+mn-cs"/>
              </a:rPr>
              <a:t> as r</a:t>
            </a:r>
            <a:r>
              <a:rPr lang="en-US" sz="1200" b="0" i="0" kern="1200" dirty="0" smtClean="0">
                <a:solidFill>
                  <a:schemeClr val="tx1"/>
                </a:solidFill>
                <a:effectLst/>
                <a:latin typeface="+mn-lt"/>
                <a:ea typeface="+mn-ea"/>
                <a:cs typeface="+mn-cs"/>
              </a:rPr>
              <a:t>educing number of dosing times per day), multi-compartment dose-administration aids, reminders,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motivational interviewing, teach back, and ongoing follow-up/support.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smtClean="0">
                <a:solidFill>
                  <a:schemeClr val="tx1"/>
                </a:solidFill>
                <a:effectLst/>
                <a:latin typeface="+mn-lt"/>
                <a:ea typeface="+mn-ea"/>
                <a:cs typeface="+mn-cs"/>
              </a:rPr>
              <a:t>Educational interventions</a:t>
            </a:r>
            <a:r>
              <a:rPr lang="en-US" sz="1200" b="0" i="0" kern="1200" dirty="0" smtClean="0">
                <a:solidFill>
                  <a:schemeClr val="tx1"/>
                </a:solidFill>
                <a:effectLst/>
                <a:latin typeface="+mn-lt"/>
                <a:ea typeface="+mn-ea"/>
                <a:cs typeface="+mn-cs"/>
              </a:rPr>
              <a:t> include medication counselling with or without a review of medications</a:t>
            </a:r>
            <a:r>
              <a:rPr lang="en-US" sz="1200" b="0" i="0" kern="1200" baseline="0" dirty="0" smtClean="0">
                <a:solidFill>
                  <a:schemeClr val="tx1"/>
                </a:solidFill>
                <a:effectLst/>
                <a:latin typeface="+mn-lt"/>
                <a:ea typeface="+mn-ea"/>
                <a:cs typeface="+mn-cs"/>
              </a:rPr>
              <a:t> and supplementary educational material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baseline="0" dirty="0" smtClean="0">
                <a:solidFill>
                  <a:schemeClr val="tx1"/>
                </a:solidFill>
                <a:effectLst/>
                <a:latin typeface="+mn-lt"/>
                <a:ea typeface="+mn-ea"/>
                <a:cs typeface="+mn-cs"/>
              </a:rPr>
              <a:t>All interventions represent an opportunity for health equity.  For example, ensuring that the patient receives dosing aids that they need at a cost that they can afford,  that cultural sensitivity is used during all patient encounters, and that counselling and materials are offered in the language they prefer.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4E7C7B-7E85-4144-840C-31EB7CDDBC69}" type="slidenum">
              <a:rPr lang="en-US" smtClean="0"/>
              <a:t>12</a:t>
            </a:fld>
            <a:endParaRPr lang="en-US"/>
          </a:p>
        </p:txBody>
      </p:sp>
    </p:spTree>
    <p:extLst>
      <p:ext uri="{BB962C8B-B14F-4D97-AF65-F5344CB8AC3E}">
        <p14:creationId xmlns:p14="http://schemas.microsoft.com/office/powerpoint/2010/main" val="774665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Organizing and remembering dosing schedules for multiple medications can present a significant barrier to adherence for some older adults.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Behavioural</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interventions to improve adherence include:</a:t>
            </a:r>
          </a:p>
          <a:p>
            <a:pPr>
              <a:lnSpc>
                <a:spcPct val="107000"/>
              </a:lnSpc>
              <a:spcAft>
                <a:spcPts val="800"/>
              </a:spcAft>
            </a:pPr>
            <a:endPar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200" b="1"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Regimen simplification</a:t>
            </a:r>
            <a:r>
              <a:rPr lang="en-CA" sz="1200" b="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including  deprescribing, in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partnership with older</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adults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based on their goals of care.</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Refer to the sfCare Polypharmacy module for 13 tips on deprescribing for older adults. Reduce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frequency of doses, where feasible. </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nce daily dosing has the highest rate of adherence. Each additional dose causes an almost 10% decrease in adherence. Prescribing the fewest medications possible, and using extended-release formulations, or medications with longer half-lives, or weekly or monthly dosing are all effective strategies that can enhance adherence.</a:t>
            </a:r>
            <a:r>
              <a:rPr lang="en-CA" sz="1200" kern="12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Pharmacists can provide reviews for possible dispensing of combination pills for stable chronic conditions.</a:t>
            </a:r>
            <a:r>
              <a:rPr lang="en-CA" sz="1200" kern="12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Another intervention which simplifies</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 medication regimen is to</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time medications to the person’s existing habits. </a:t>
            </a:r>
            <a:endParaRPr lang="en-CA" sz="1200" kern="12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CA" sz="1200" kern="12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200" b="1" kern="1200" baseline="0" dirty="0" smtClean="0">
                <a:solidFill>
                  <a:schemeClr val="tx1"/>
                </a:solidFill>
                <a:effectLst/>
                <a:latin typeface="Calibri" panose="020F0502020204030204" pitchFamily="34" charset="0"/>
                <a:cs typeface="Times New Roman" panose="02020603050405020304" pitchFamily="18" charset="0"/>
              </a:rPr>
              <a:t>Dosing aids </a:t>
            </a:r>
            <a:r>
              <a:rPr lang="en-CA" sz="1200" kern="1200" baseline="0" dirty="0" smtClean="0">
                <a:solidFill>
                  <a:schemeClr val="tx1"/>
                </a:solidFill>
                <a:effectLst/>
                <a:latin typeface="Calibri" panose="020F0502020204030204" pitchFamily="34" charset="0"/>
                <a:cs typeface="Times New Roman" panose="02020603050405020304" pitchFamily="18" charset="0"/>
              </a:rPr>
              <a:t>such as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pill boxes and </a:t>
            </a:r>
            <a:r>
              <a:rPr lang="en-CA" sz="1200" dirty="0" err="1"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dosettes</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for organizing medications based on schedules can</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be offered.</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Patients can</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also request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“easy off” caps for pill bottles and “blister packs” of pre-counted and packaged daily doses of medications from the pharmacy.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200" b="1"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Reminders</a:t>
            </a:r>
            <a:r>
              <a:rPr lang="en-CA" sz="1200" b="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are typically thought to include calendars or alarms, but additional options which may be helpful should be discussed.  For example, </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s</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mart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phone apps that can assist with keeping track of medication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administration, such as the </a:t>
            </a: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MyMedRec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app.</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It is free to use, and co-d</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esigned </a:t>
            </a: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by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Safe </a:t>
            </a: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Medication Practices Canada, Canadian Patient Safety Institute, Canadian Medical Association, and the Canadian Pharmacist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Association. Electronic dispensing devices can be suggested where available</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and practical, and identifying social supports and appropriate storage locations may also serve as helpful reminders.</a:t>
            </a:r>
            <a:endPar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304E7C7B-7E85-4144-840C-31EB7CDDBC69}" type="slidenum">
              <a:rPr lang="en-US" smtClean="0"/>
              <a:t>13</a:t>
            </a:fld>
            <a:endParaRPr lang="en-US"/>
          </a:p>
        </p:txBody>
      </p:sp>
    </p:spTree>
    <p:extLst>
      <p:ext uri="{BB962C8B-B14F-4D97-AF65-F5344CB8AC3E}">
        <p14:creationId xmlns:p14="http://schemas.microsoft.com/office/powerpoint/2010/main" val="321975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smtClean="0"/>
              <a:t>Motivational interviewing is defined as a </a:t>
            </a:r>
            <a:r>
              <a:rPr lang="en-CA" sz="1200" kern="1200" dirty="0" smtClean="0">
                <a:solidFill>
                  <a:schemeClr val="tx1"/>
                </a:solidFill>
                <a:effectLst/>
                <a:latin typeface="+mn-lt"/>
                <a:ea typeface="+mn-ea"/>
                <a:cs typeface="+mn-cs"/>
              </a:rPr>
              <a:t>collaborative </a:t>
            </a:r>
            <a:r>
              <a:rPr lang="en-CA" sz="1200" kern="1200" dirty="0">
                <a:solidFill>
                  <a:schemeClr val="tx1"/>
                </a:solidFill>
                <a:effectLst/>
                <a:latin typeface="+mn-lt"/>
                <a:ea typeface="+mn-ea"/>
                <a:cs typeface="+mn-cs"/>
              </a:rPr>
              <a:t>person-centered way of guiding to elicit and strengthen motivation. </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It helps</a:t>
            </a:r>
            <a:r>
              <a:rPr lang="en-CA" sz="1200" kern="1200" baseline="0" dirty="0" smtClean="0">
                <a:solidFill>
                  <a:schemeClr val="tx1"/>
                </a:solidFill>
                <a:effectLst/>
                <a:latin typeface="+mn-lt"/>
                <a:ea typeface="+mn-ea"/>
                <a:cs typeface="+mn-cs"/>
              </a:rPr>
              <a:t> the person  with creating cognitive dissonance, or </a:t>
            </a:r>
            <a:r>
              <a:rPr lang="en-CA" sz="1200" dirty="0" smtClean="0"/>
              <a:t>identifying and resolving  conflict between present  actions and  their goals,</a:t>
            </a:r>
            <a:r>
              <a:rPr lang="en-CA" sz="1200" baseline="0" dirty="0" smtClean="0"/>
              <a:t> </a:t>
            </a:r>
            <a:r>
              <a:rPr lang="en-CA" sz="1200" dirty="0" smtClean="0"/>
              <a:t>beliefs</a:t>
            </a:r>
            <a:r>
              <a:rPr lang="en-CA" sz="1200" baseline="0" dirty="0" smtClean="0"/>
              <a:t> or </a:t>
            </a:r>
            <a:r>
              <a:rPr lang="en-CA" sz="1200" dirty="0" smtClean="0"/>
              <a:t>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Motivational interviewing  was </a:t>
            </a:r>
            <a:r>
              <a:rPr lang="en-CA" sz="1200" kern="1200" dirty="0">
                <a:solidFill>
                  <a:schemeClr val="tx1"/>
                </a:solidFill>
                <a:effectLst/>
                <a:latin typeface="+mn-lt"/>
                <a:ea typeface="+mn-ea"/>
                <a:cs typeface="+mn-cs"/>
              </a:rPr>
              <a:t>initially developed for working with patients with substance use concerns but is now used by many health professions during brief </a:t>
            </a:r>
            <a:r>
              <a:rPr lang="en-CA" sz="1200" kern="1200" dirty="0" smtClean="0">
                <a:solidFill>
                  <a:schemeClr val="tx1"/>
                </a:solidFill>
                <a:effectLst/>
                <a:latin typeface="+mn-lt"/>
                <a:ea typeface="+mn-ea"/>
                <a:cs typeface="+mn-cs"/>
              </a:rPr>
              <a:t>interventions with patients with a broad range of diseases. It has a growing evidence base for effective clinical interactions including improved adherence to medications.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a typeface="+mn-ea"/>
                <a:cs typeface="+mn-cs"/>
              </a:rPr>
              <a:t>It was designed to produce rapid, internally motivated change by mobilizing the person’s own change resources</a:t>
            </a:r>
            <a:r>
              <a:rPr lang="en-US" sz="1200" baseline="0" dirty="0" smtClean="0">
                <a:ea typeface="+mn-ea"/>
                <a:cs typeface="+mn-cs"/>
              </a:rPr>
              <a:t> </a:t>
            </a:r>
            <a:r>
              <a:rPr lang="en-US" sz="1200" dirty="0" smtClean="0">
                <a:ea typeface="+mn-ea"/>
                <a:cs typeface="+mn-cs"/>
              </a:rPr>
              <a:t>without creating any sense of being pressured or coerced.  </a:t>
            </a:r>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4E7C7B-7E85-4144-840C-31EB7CDDBC69}" type="slidenum">
              <a:rPr lang="en-US" smtClean="0"/>
              <a:t>14</a:t>
            </a:fld>
            <a:endParaRPr lang="en-US"/>
          </a:p>
        </p:txBody>
      </p:sp>
    </p:spTree>
    <p:extLst>
      <p:ext uri="{BB962C8B-B14F-4D97-AF65-F5344CB8AC3E}">
        <p14:creationId xmlns:p14="http://schemas.microsoft.com/office/powerpoint/2010/main" val="138726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the heart of Motivational Interviewing </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 respect</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empathy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the patient. </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acronym OARS describes the steps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move the communication process forward by establishing a therapeutic alliance and eliciting discussion about change.</a:t>
            </a:r>
          </a:p>
          <a:p>
            <a:pPr marL="171450" indent="-171450">
              <a:lnSpc>
                <a:spcPct val="107000"/>
              </a:lnSpc>
              <a:spcAft>
                <a:spcPts val="800"/>
              </a:spcAft>
              <a:buFont typeface="Arial" panose="020B0604020202020204" pitchFamily="34" charset="0"/>
              <a:buChar cha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 refers to Open-ended questions: These are unstructured and do not suggest a response; instead, they ask the patient to think, reflect, and provide his or her opinions and feelings. Examples of open-ended questions include, “What brings you here today?” and “What’s been going on since we last met?” </a:t>
            </a:r>
          </a:p>
          <a:p>
            <a:pPr marL="171450" indent="-171450">
              <a:lnSpc>
                <a:spcPct val="107000"/>
              </a:lnSpc>
              <a:spcAft>
                <a:spcPts val="800"/>
              </a:spcAft>
              <a:buFont typeface="Arial" panose="020B0604020202020204" pitchFamily="34" charset="0"/>
              <a:buChar cha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refers to Affirmations: Which can be viewed as a way to support the patient’s self-efficacy. </a:t>
            </a:r>
            <a:r>
              <a:rPr lang="en-CA" dirty="0" smtClean="0"/>
              <a:t>For example, you may recognize that a patient is doing great with an aspect of his or her behavior.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example, an affirmation for a patient whose lab results have just come back and show that his or her cholesterol numbers are down might be, “Your lab numbers are looking good. </a:t>
            </a:r>
            <a:r>
              <a:rPr lang="en-CA" sz="1200" dirty="0" smtClean="0">
                <a:latin typeface="Calibri" panose="020F0502020204030204" pitchFamily="34" charset="0"/>
                <a:cs typeface="Calibri" panose="020F0502020204030204" pitchFamily="34" charset="0"/>
              </a:rPr>
              <a:t>You really are trying to get your diabetes under control.”</a:t>
            </a:r>
            <a:endPar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7000"/>
              </a:lnSpc>
              <a:spcAft>
                <a:spcPts val="800"/>
              </a:spcAft>
              <a:buFont typeface="Arial" panose="020B0604020202020204" pitchFamily="34" charset="0"/>
              <a:buChar cha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 refers to Reflections: Using reflections allows you to convey your understanding of the patient’s situation and make the patient feel understood. For example, a patient tells you that her daughter used to take her to doctor’s appointments, but now, since her daughter moved away, she rarely sees her doctor and doesn’t know if she still needs to take her medications. A reflective response might be,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sounds like since your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daughter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isn’t living with you anymore,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been difficult for you to manage your health issues.” </a:t>
            </a:r>
          </a:p>
          <a:p>
            <a:pPr marL="171450" indent="-171450">
              <a:lnSpc>
                <a:spcPct val="107000"/>
              </a:lnSpc>
              <a:spcAft>
                <a:spcPts val="800"/>
              </a:spcAft>
              <a:buFont typeface="Arial" panose="020B0604020202020204" pitchFamily="34" charset="0"/>
              <a:buChar cha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CA" sz="1200" kern="1200" dirty="0">
                <a:solidFill>
                  <a:srgbClr val="000000"/>
                </a:solidFill>
                <a:effectLst/>
                <a:latin typeface="Calibri" panose="020F0502020204030204" pitchFamily="34" charset="0"/>
                <a:ea typeface="Times New Roman" panose="02020603050405020304" pitchFamily="18" charset="0"/>
              </a:rPr>
              <a:t>Finally, S refers to Summary: The summary should begin with an explanation that you are about to summarize or highlight certain parts of the conversation, along with an offer to add anything that was left out.  It can end with an open-ended question. For example: “Let me take a moment to recap what we have just talked about. You are not really sure that you want to make the changes that </a:t>
            </a:r>
            <a:r>
              <a:rPr lang="en-CA" sz="1200" kern="1200" dirty="0" smtClean="0">
                <a:solidFill>
                  <a:srgbClr val="000000"/>
                </a:solidFill>
                <a:effectLst/>
                <a:latin typeface="Calibri" panose="020F0502020204030204" pitchFamily="34" charset="0"/>
                <a:ea typeface="Times New Roman" panose="02020603050405020304" pitchFamily="18" charset="0"/>
              </a:rPr>
              <a:t>you and your doctor discussed, </a:t>
            </a:r>
            <a:r>
              <a:rPr lang="en-CA" sz="1200" kern="1200" dirty="0">
                <a:solidFill>
                  <a:srgbClr val="000000"/>
                </a:solidFill>
                <a:effectLst/>
                <a:latin typeface="Calibri" panose="020F0502020204030204" pitchFamily="34" charset="0"/>
                <a:ea typeface="Times New Roman" panose="02020603050405020304" pitchFamily="18" charset="0"/>
              </a:rPr>
              <a:t>and you feel overwhelmed at the thought of </a:t>
            </a:r>
            <a:r>
              <a:rPr lang="en-CA" sz="1200" kern="1200" dirty="0" smtClean="0">
                <a:solidFill>
                  <a:srgbClr val="000000"/>
                </a:solidFill>
                <a:effectLst/>
                <a:latin typeface="Calibri" panose="020F0502020204030204" pitchFamily="34" charset="0"/>
                <a:ea typeface="Times New Roman" panose="02020603050405020304" pitchFamily="18" charset="0"/>
              </a:rPr>
              <a:t>taking these medications. Did </a:t>
            </a:r>
            <a:r>
              <a:rPr lang="en-CA" sz="1200" kern="1200" dirty="0">
                <a:solidFill>
                  <a:srgbClr val="000000"/>
                </a:solidFill>
                <a:effectLst/>
                <a:latin typeface="Calibri" panose="020F0502020204030204" pitchFamily="34" charset="0"/>
                <a:ea typeface="Times New Roman" panose="02020603050405020304" pitchFamily="18" charset="0"/>
              </a:rPr>
              <a:t>I miss anything?”</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4E7C7B-7E85-4144-840C-31EB7CDDBC69}" type="slidenum">
              <a:rPr lang="en-US" smtClean="0"/>
              <a:t>15</a:t>
            </a:fld>
            <a:endParaRPr lang="en-US"/>
          </a:p>
        </p:txBody>
      </p:sp>
    </p:spTree>
    <p:extLst>
      <p:ext uri="{BB962C8B-B14F-4D97-AF65-F5344CB8AC3E}">
        <p14:creationId xmlns:p14="http://schemas.microsoft.com/office/powerpoint/2010/main" val="3569116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To engage patients effectively and support behaviour change,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you will need to resist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“righting reflex” as it is called in Motivational Interviewing. This is the urge to tell patients what to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do or try to “fix them”.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righting reflex can discourage patients from sharing their story and inadvertently shame them for their lack of knowledge or “inappropriate actions”. It can also push patients to resist or reject the clinician’s advice</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p>
          <a:p>
            <a:pPr marL="171450" indent="-171450">
              <a:lnSpc>
                <a:spcPct val="107000"/>
              </a:lnSpc>
              <a:spcAft>
                <a:spcPts val="800"/>
              </a:spcAft>
              <a:buFont typeface="Arial" panose="020B0604020202020204" pitchFamily="34" charset="0"/>
              <a:buChar cha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To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understand the patient’s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motivations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and beliefs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you will want to avoid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comments like: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Sounds like you haven’t been taking your medications as prescribed.</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Don’t you know smoking is bad for you?</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Wouldn’t you rather take your medication than end up in the hospital with another infection</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4E7C7B-7E85-4144-840C-31EB7CDDBC69}" type="slidenum">
              <a:rPr lang="en-US" smtClean="0"/>
              <a:t>16</a:t>
            </a:fld>
            <a:endParaRPr lang="en-US"/>
          </a:p>
        </p:txBody>
      </p:sp>
    </p:spTree>
    <p:extLst>
      <p:ext uri="{BB962C8B-B14F-4D97-AF65-F5344CB8AC3E}">
        <p14:creationId xmlns:p14="http://schemas.microsoft.com/office/powerpoint/2010/main" val="2670880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Teach-back involves asking the patient to explain in their own words the information that was shared with them. </a:t>
            </a:r>
            <a:r>
              <a:rPr lang="en-US"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Teach-back is not a test of the patient’s learning ability but rather, your ability to communicate in a way that is relevant to the patient or caregiver</a:t>
            </a:r>
            <a:r>
              <a:rPr lang="en-US" sz="1200" kern="1200" dirty="0" smtClean="0">
                <a:solidFill>
                  <a:srgbClr val="0070C0"/>
                </a:solidFill>
                <a:effectLst/>
                <a:latin typeface="Calibri" panose="020F0502020204030204" pitchFamily="34" charset="0"/>
                <a:ea typeface="MS PGothic" panose="020B0600070205080204" pitchFamily="34" charset="-128"/>
                <a:cs typeface="Calibri" panose="020F0502020204030204" pitchFamily="34" charset="0"/>
              </a:rPr>
              <a:t>.</a:t>
            </a:r>
            <a:endParaRPr lang="en-CA" altLang="en-US" sz="1200" dirty="0" smtClean="0">
              <a:solidFill>
                <a:srgbClr val="0070C0"/>
              </a:solidFill>
              <a:effectLst/>
              <a:latin typeface="Calibri" panose="020F0502020204030204" pitchFamily="34" charset="0"/>
              <a:ea typeface="ＭＳ Ｐゴシック" pitchFamily="34" charset="-128"/>
            </a:endParaRPr>
          </a:p>
          <a:p>
            <a:r>
              <a:rPr lang="en-US"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Evidence has shown that this approach helps patients and caregivers remember and understand important information</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US" baseline="0" dirty="0" smtClean="0"/>
          </a:p>
          <a:p>
            <a:endParaRPr lang="en-US" altLang="en-US" baseline="0" dirty="0" smtClean="0">
              <a:ea typeface="ＭＳ Ｐゴシック" pitchFamily="34" charset="-128"/>
            </a:endParaRPr>
          </a:p>
          <a:p>
            <a:r>
              <a:rPr lang="en-US" altLang="en-US" dirty="0" smtClean="0">
                <a:ea typeface="ＭＳ Ｐゴシック" pitchFamily="34" charset="-128"/>
              </a:rPr>
              <a:t>When patients repeat back the information in their own words two things happen:</a:t>
            </a:r>
          </a:p>
          <a:p>
            <a:pPr marL="0" indent="0">
              <a:buNone/>
            </a:pPr>
            <a:r>
              <a:rPr lang="en-US" altLang="en-US" dirty="0" smtClean="0">
                <a:ea typeface="ＭＳ Ｐゴシック" pitchFamily="34" charset="-128"/>
              </a:rPr>
              <a:t>1) you are able to check how well you did with giving the information AND</a:t>
            </a:r>
          </a:p>
          <a:p>
            <a:pPr marL="0" indent="0">
              <a:buNone/>
            </a:pPr>
            <a:r>
              <a:rPr lang="en-US" altLang="en-US" dirty="0" smtClean="0">
                <a:ea typeface="ＭＳ Ｐゴシック" pitchFamily="34" charset="-128"/>
              </a:rPr>
              <a:t>2) the patient is</a:t>
            </a:r>
            <a:r>
              <a:rPr lang="en-US" altLang="en-US" baseline="0" dirty="0" smtClean="0">
                <a:ea typeface="ＭＳ Ｐゴシック" pitchFamily="34" charset="-128"/>
              </a:rPr>
              <a:t> able to take </a:t>
            </a:r>
            <a:r>
              <a:rPr lang="en-US" altLang="en-US" dirty="0" smtClean="0">
                <a:ea typeface="ＭＳ Ｐゴシック" pitchFamily="34" charset="-128"/>
              </a:rPr>
              <a:t>ownership of</a:t>
            </a:r>
            <a:r>
              <a:rPr lang="en-US" altLang="en-US" baseline="0" dirty="0" smtClean="0">
                <a:ea typeface="ＭＳ Ｐゴシック" pitchFamily="34" charset="-128"/>
              </a:rPr>
              <a:t> t</a:t>
            </a:r>
            <a:r>
              <a:rPr lang="en-US" altLang="en-US" dirty="0" smtClean="0">
                <a:ea typeface="ＭＳ Ｐゴシック" pitchFamily="34" charset="-128"/>
              </a:rPr>
              <a:t>heir care</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200" b="1" i="0" kern="1200" dirty="0" smtClean="0">
                <a:solidFill>
                  <a:schemeClr val="tx1"/>
                </a:solidFill>
                <a:effectLst/>
                <a:latin typeface="+mn-lt"/>
                <a:ea typeface="+mn-ea"/>
                <a:cs typeface="+mn-cs"/>
              </a:rPr>
              <a:t>When you use teach-back, be sure to:</a:t>
            </a:r>
            <a:r>
              <a:rPr lang="en-CA" dirty="0" smtClean="0"/>
              <a:t/>
            </a:r>
            <a:br>
              <a:rPr lang="en-CA" dirty="0" smtClean="0"/>
            </a:br>
            <a:r>
              <a:rPr lang="en-CA" sz="1200" b="0" i="0" kern="1200" dirty="0" smtClean="0">
                <a:solidFill>
                  <a:schemeClr val="tx1"/>
                </a:solidFill>
                <a:effectLst/>
                <a:latin typeface="+mn-lt"/>
                <a:ea typeface="+mn-ea"/>
                <a:cs typeface="+mn-cs"/>
              </a:rPr>
              <a:t>1) Re-phrase if the patient does not understand. Do not simply repeat.</a:t>
            </a:r>
          </a:p>
          <a:p>
            <a:r>
              <a:rPr lang="en-CA" sz="1200" b="0" i="0" kern="1200" dirty="0" smtClean="0">
                <a:solidFill>
                  <a:schemeClr val="tx1"/>
                </a:solidFill>
                <a:effectLst/>
                <a:latin typeface="+mn-lt"/>
                <a:ea typeface="+mn-ea"/>
                <a:cs typeface="+mn-cs"/>
              </a:rPr>
              <a:t>2) Ask for teach-back until you are comfortable the patient really understands.</a:t>
            </a:r>
          </a:p>
          <a:p>
            <a:r>
              <a:rPr lang="en-CA" sz="1200" b="0" i="0" kern="1200" dirty="0" smtClean="0">
                <a:solidFill>
                  <a:schemeClr val="tx1"/>
                </a:solidFill>
                <a:effectLst/>
                <a:latin typeface="+mn-lt"/>
                <a:ea typeface="+mn-ea"/>
                <a:cs typeface="+mn-cs"/>
              </a:rPr>
              <a:t>3) If the patient is not able to teach back after several times, consider other strategies like...</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 including a family member,</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 taking a break or scheduling another opportunity, or</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 asking another member of the health care team to explain</a:t>
            </a:r>
            <a:endParaRPr lang="en-US" altLang="en-US" dirty="0">
              <a:ea typeface="ＭＳ Ｐゴシック" pitchFamily="34" charset="-128"/>
            </a:endParaRPr>
          </a:p>
          <a:p>
            <a:endParaRPr lang="en-US" sz="1200" dirty="0"/>
          </a:p>
        </p:txBody>
      </p:sp>
      <p:sp>
        <p:nvSpPr>
          <p:cNvPr id="4" name="Slide Number Placeholder 3"/>
          <p:cNvSpPr>
            <a:spLocks noGrp="1"/>
          </p:cNvSpPr>
          <p:nvPr>
            <p:ph type="sldNum" sz="quarter" idx="5"/>
          </p:nvPr>
        </p:nvSpPr>
        <p:spPr/>
        <p:txBody>
          <a:bodyPr/>
          <a:lstStyle/>
          <a:p>
            <a:fld id="{304E7C7B-7E85-4144-840C-31EB7CDDBC69}" type="slidenum">
              <a:rPr lang="en-US" smtClean="0"/>
              <a:t>17</a:t>
            </a:fld>
            <a:endParaRPr lang="en-US"/>
          </a:p>
        </p:txBody>
      </p:sp>
    </p:spTree>
    <p:extLst>
      <p:ext uri="{BB962C8B-B14F-4D97-AF65-F5344CB8AC3E}">
        <p14:creationId xmlns:p14="http://schemas.microsoft.com/office/powerpoint/2010/main" val="186554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Open-ended questions are a helpful strategy to share information and advice on medications and diseases when providing medication counseling.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Find out what their baseline knowledge is, and then fill the gaps. For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example: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fontAlgn="t">
              <a:lnSpc>
                <a:spcPct val="107000"/>
              </a:lnSpc>
              <a:spcAft>
                <a:spcPts val="800"/>
              </a:spcAft>
              <a:buFont typeface="Arial" panose="020B0604020202020204" pitchFamily="34" charset="0"/>
              <a:buChar char="•"/>
            </a:pP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or</a:t>
            </a:r>
            <a:r>
              <a:rPr lang="en-CA" sz="1200" i="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indication, try asking “</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What </a:t>
            </a:r>
            <a:r>
              <a:rPr lang="en-CA" sz="1200" i="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did your doctor tell you </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this </a:t>
            </a:r>
            <a:r>
              <a:rPr lang="en-CA" sz="1200" i="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medication is for</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200" i="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fontAlgn="t">
              <a:lnSpc>
                <a:spcPct val="107000"/>
              </a:lnSpc>
              <a:spcAft>
                <a:spcPts val="800"/>
              </a:spcAft>
              <a:buFont typeface="Arial" panose="020B0604020202020204" pitchFamily="34" charset="0"/>
              <a:buChar char="•"/>
            </a:pPr>
            <a:r>
              <a:rPr lang="en-CA" sz="1200" i="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For</a:t>
            </a:r>
            <a:r>
              <a:rPr lang="en-CA" sz="1200" i="0" kern="12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administration try asking </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“How </a:t>
            </a:r>
            <a:r>
              <a:rPr lang="en-CA" sz="1200" i="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did your doctor tell </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you how  </a:t>
            </a:r>
            <a:r>
              <a:rPr lang="en-CA" sz="1200" i="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 take the medication?”)</a:t>
            </a:r>
            <a:endParaRPr lang="en-CA" sz="1200" i="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fontAlgn="t">
              <a:lnSpc>
                <a:spcPct val="107000"/>
              </a:lnSpc>
              <a:spcAft>
                <a:spcPts val="800"/>
              </a:spcAft>
              <a:buFont typeface="Arial" panose="020B0604020202020204" pitchFamily="34" charset="0"/>
              <a:buChar char="•"/>
            </a:pP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For</a:t>
            </a:r>
            <a:r>
              <a:rPr lang="en-CA" sz="1200" i="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e</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xpected </a:t>
            </a:r>
            <a:r>
              <a:rPr lang="en-CA" sz="1200" i="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positive benefits and side effects </a:t>
            </a:r>
            <a:r>
              <a:rPr lang="en-CA" sz="1200" i="0" kern="1200" baseline="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try asking “</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What </a:t>
            </a:r>
            <a:r>
              <a:rPr lang="en-CA" sz="1200" i="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did your doctor tell you to expect from this medication</a:t>
            </a:r>
            <a:r>
              <a:rPr lang="en-CA" sz="1200" i="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200" i="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fontAlgn="t">
              <a:lnSpc>
                <a:spcPct val="107000"/>
              </a:lnSpc>
              <a:spcAft>
                <a:spcPts val="800"/>
              </a:spcAft>
            </a:pPr>
            <a:endParaRPr lang="en-CA" sz="1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fontAlgn="t">
              <a:lnSpc>
                <a:spcPct val="107000"/>
              </a:lnSpc>
              <a:spcAft>
                <a:spcPts val="800"/>
              </a:spcAft>
              <a:buFont typeface="Arial" panose="020B0604020202020204" pitchFamily="34" charset="0"/>
              <a:buChar char="•"/>
            </a:pPr>
            <a:r>
              <a:rPr lang="en-CA" sz="1200" kern="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Use printed or online resources to reinforce information. You </a:t>
            </a:r>
            <a:r>
              <a:rPr lang="en-CA" sz="1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can refer to the polypharmacy module in this series for the “5 questions to ask about your medications”, </a:t>
            </a:r>
            <a:r>
              <a:rPr lang="en-CA" sz="1200" kern="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tool</a:t>
            </a:r>
            <a:r>
              <a:rPr lang="en-CA" sz="1200" kern="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which </a:t>
            </a:r>
            <a:r>
              <a:rPr lang="en-CA" sz="1200" kern="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can </a:t>
            </a:r>
            <a:r>
              <a:rPr lang="en-CA" sz="1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be shared with your patients to </a:t>
            </a:r>
            <a:r>
              <a:rPr lang="en-CA" sz="1200" kern="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encourage</a:t>
            </a:r>
            <a:r>
              <a:rPr lang="en-CA" sz="1200" kern="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CA" sz="1200" kern="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them </a:t>
            </a:r>
            <a:r>
              <a:rPr lang="en-CA" sz="1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to ask questions </a:t>
            </a:r>
            <a:r>
              <a:rPr lang="en-CA" sz="1200" kern="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about </a:t>
            </a:r>
            <a:r>
              <a:rPr lang="en-CA" sz="1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their </a:t>
            </a:r>
            <a:r>
              <a:rPr lang="en-CA" sz="1200" kern="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medications.</a:t>
            </a:r>
          </a:p>
          <a:p>
            <a:pPr marL="0" indent="0" fontAlgn="t">
              <a:lnSpc>
                <a:spcPct val="107000"/>
              </a:lnSpc>
              <a:spcAft>
                <a:spcPts val="800"/>
              </a:spcAft>
              <a:buFont typeface="Arial" panose="020B0604020202020204" pitchFamily="34" charset="0"/>
              <a:buNone/>
            </a:pPr>
            <a:endParaRPr lang="en-CA" sz="1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indent="0" fontAlgn="t">
              <a:lnSpc>
                <a:spcPct val="107000"/>
              </a:lnSpc>
              <a:spcAft>
                <a:spcPts val="800"/>
              </a:spcAft>
              <a:buFont typeface="Arial" panose="020B0604020202020204" pitchFamily="34" charset="0"/>
              <a:buNone/>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4E7C7B-7E85-4144-840C-31EB7CDDBC69}" type="slidenum">
              <a:rPr lang="en-US" smtClean="0"/>
              <a:t>18</a:t>
            </a:fld>
            <a:endParaRPr lang="en-US"/>
          </a:p>
        </p:txBody>
      </p:sp>
    </p:spTree>
    <p:extLst>
      <p:ext uri="{BB962C8B-B14F-4D97-AF65-F5344CB8AC3E}">
        <p14:creationId xmlns:p14="http://schemas.microsoft.com/office/powerpoint/2010/main" val="402808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The most effective adherence interventions are tailored to the patient.</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This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requires an understanding of</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t</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he patient’s goals, their perspective and their context.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dirty="0" smtClean="0">
                <a:solidFill>
                  <a:schemeClr val="tx1"/>
                </a:solidFill>
                <a:effectLst/>
                <a:latin typeface="+mn-lt"/>
                <a:ea typeface="+mn-ea"/>
                <a:cs typeface="+mn-cs"/>
              </a:rPr>
              <a:t>Due to the numerous reasons for nonadherence, there is no one solution that is effective for every patient or even for every instance of nonadherence in any one patient over time. It is important to tailor the adherence interventions to the nonadherence issues.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dirty="0" smtClean="0">
                <a:solidFill>
                  <a:schemeClr val="tx1"/>
                </a:solidFill>
                <a:effectLst/>
                <a:latin typeface="+mn-lt"/>
                <a:ea typeface="+mn-ea"/>
                <a:cs typeface="+mn-cs"/>
              </a:rPr>
              <a:t>Consider all</a:t>
            </a:r>
            <a:r>
              <a:rPr lang="en-CA" sz="1200" b="0" i="0" kern="1200" baseline="0" dirty="0" smtClean="0">
                <a:solidFill>
                  <a:schemeClr val="tx1"/>
                </a:solidFill>
                <a:effectLst/>
                <a:latin typeface="+mn-lt"/>
                <a:ea typeface="+mn-ea"/>
                <a:cs typeface="+mn-cs"/>
              </a:rPr>
              <a:t> 5 dimensions of medication adherence when assessing for a patient's concerns. Then consider and discuss various interventions with the patient to see what they think might be helpful.  Apply a health equity lens to ensure that the patient receives what they need.</a:t>
            </a:r>
            <a:endParaRPr lang="en-CA"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4E7C7B-7E85-4144-840C-31EB7CDDBC69}" type="slidenum">
              <a:rPr lang="en-US" smtClean="0"/>
              <a:t>19</a:t>
            </a:fld>
            <a:endParaRPr lang="en-US"/>
          </a:p>
        </p:txBody>
      </p:sp>
    </p:spTree>
    <p:extLst>
      <p:ext uri="{BB962C8B-B14F-4D97-AF65-F5344CB8AC3E}">
        <p14:creationId xmlns:p14="http://schemas.microsoft.com/office/powerpoint/2010/main" val="301004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51" dirty="0"/>
              <a:t>The RGP of Toronto has developed a comprehensive set of materials for each of 7 topics. Each topic has a PPT Presentation, a Patient Awareness poster, and Patient handout</a:t>
            </a:r>
            <a:endParaRPr lang="en-US" dirty="0"/>
          </a:p>
          <a:p>
            <a:endParaRPr lang="en-US" dirty="0"/>
          </a:p>
        </p:txBody>
      </p:sp>
      <p:sp>
        <p:nvSpPr>
          <p:cNvPr id="4" name="Slide Number Placeholder 3"/>
          <p:cNvSpPr>
            <a:spLocks noGrp="1"/>
          </p:cNvSpPr>
          <p:nvPr>
            <p:ph type="sldNum" sz="quarter" idx="5"/>
          </p:nvPr>
        </p:nvSpPr>
        <p:spPr/>
        <p:txBody>
          <a:bodyPr/>
          <a:lstStyle/>
          <a:p>
            <a:fld id="{304E7C7B-7E85-4144-840C-31EB7CDDBC69}" type="slidenum">
              <a:rPr lang="en-US" smtClean="0"/>
              <a:t>2</a:t>
            </a:fld>
            <a:endParaRPr lang="en-US"/>
          </a:p>
        </p:txBody>
      </p:sp>
    </p:spTree>
    <p:extLst>
      <p:ext uri="{BB962C8B-B14F-4D97-AF65-F5344CB8AC3E}">
        <p14:creationId xmlns:p14="http://schemas.microsoft.com/office/powerpoint/2010/main" val="3960710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72976">
              <a:defRPr/>
            </a:pPr>
            <a:r>
              <a:rPr lang="en-US" dirty="0"/>
              <a:t>Mr. V is an 85-year-old gentleman</a:t>
            </a:r>
            <a:r>
              <a:rPr lang="en-US" baseline="0" dirty="0"/>
              <a:t> </a:t>
            </a:r>
            <a:r>
              <a:rPr lang="en-US" dirty="0"/>
              <a:t>with multiple medical problems including heart failure, cardiovascular disease, atrial fibrillation, </a:t>
            </a:r>
            <a:r>
              <a:rPr lang="en-US" dirty="0" smtClean="0"/>
              <a:t>diabetes</a:t>
            </a:r>
            <a:r>
              <a:rPr lang="en-US" dirty="0"/>
              <a:t>, </a:t>
            </a:r>
            <a:r>
              <a:rPr lang="en-US" dirty="0" smtClean="0"/>
              <a:t>benign prostatic hyperplasia and gout.</a:t>
            </a:r>
          </a:p>
          <a:p>
            <a:pPr defTabSz="672976">
              <a:defRPr/>
            </a:pPr>
            <a:endParaRPr lang="en-US" dirty="0" smtClean="0"/>
          </a:p>
          <a:p>
            <a:r>
              <a:rPr lang="en-US" dirty="0" smtClean="0"/>
              <a:t>His </a:t>
            </a:r>
            <a:r>
              <a:rPr lang="en-US" dirty="0"/>
              <a:t>wife passed away 6 months ago.  She used to</a:t>
            </a:r>
            <a:r>
              <a:rPr lang="en-US" baseline="0" dirty="0"/>
              <a:t> help organize and manage their medications together.  He is here for his 6 month follow up appointment.  He was hospitalized 1 year ago for a heart failure exacerbation and new diagnosis of atrial fibrillation. He usually gets 90 days of medications filled after each appointment. He has brought in his medications as requested.  Today, it looks for some of the vials, there is about 3 weeks of pills leftover, when </a:t>
            </a:r>
            <a:r>
              <a:rPr lang="en-US" baseline="0" dirty="0" smtClean="0"/>
              <a:t>you would </a:t>
            </a:r>
            <a:r>
              <a:rPr lang="en-US" baseline="0" dirty="0"/>
              <a:t>anticipate the vails should be almost empty.  </a:t>
            </a:r>
          </a:p>
          <a:p>
            <a:endParaRPr lang="en-US" baseline="0" dirty="0"/>
          </a:p>
          <a:p>
            <a:r>
              <a:rPr lang="en-US" baseline="0" dirty="0"/>
              <a:t>When reviewing his medications, he informs you </a:t>
            </a:r>
          </a:p>
          <a:p>
            <a:r>
              <a:rPr lang="en-US" sz="1200" dirty="0"/>
              <a:t>- I hate taking the water pill and the blood thinner.</a:t>
            </a:r>
          </a:p>
          <a:p>
            <a:r>
              <a:rPr lang="en-CA" sz="1200" dirty="0"/>
              <a:t>- Sometimes it is difficult for me to remember all my medications since I have to take so many every day.</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4E7C7B-7E85-4144-840C-31EB7CDDBC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752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4E7C7B-7E85-4144-840C-31EB7CDDBC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56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correct answer is B.</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Motivational interviewing </a:t>
            </a:r>
            <a:r>
              <a:rPr lang="en-CA" sz="1200" kern="1200" dirty="0" smtClean="0">
                <a:solidFill>
                  <a:schemeClr val="tx1"/>
                </a:solidFill>
                <a:effectLst/>
                <a:latin typeface="+mn-lt"/>
                <a:ea typeface="+mn-ea"/>
                <a:cs typeface="+mn-cs"/>
              </a:rPr>
              <a:t>or</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is </a:t>
            </a:r>
            <a:r>
              <a:rPr lang="en-CA" sz="1200" kern="1200" dirty="0">
                <a:solidFill>
                  <a:schemeClr val="tx1"/>
                </a:solidFill>
                <a:effectLst/>
                <a:latin typeface="+mn-lt"/>
                <a:ea typeface="+mn-ea"/>
                <a:cs typeface="+mn-cs"/>
              </a:rPr>
              <a:t>described as “a way of being with people”. </a:t>
            </a:r>
            <a:r>
              <a:rPr lang="en-CA" sz="1200" kern="1200" dirty="0" smtClean="0">
                <a:solidFill>
                  <a:schemeClr val="tx1"/>
                </a:solidFill>
                <a:effectLst/>
                <a:latin typeface="+mn-lt"/>
                <a:ea typeface="+mn-ea"/>
                <a:cs typeface="+mn-cs"/>
              </a:rPr>
              <a:t> </a:t>
            </a:r>
            <a:r>
              <a:rPr lang="en-US" sz="1200" kern="1200" dirty="0" smtClean="0">
                <a:solidFill>
                  <a:srgbClr val="000000"/>
                </a:solidFill>
                <a:effectLst/>
                <a:latin typeface="Calibri" panose="020F0502020204030204" pitchFamily="34" charset="0"/>
                <a:ea typeface="+mn-ea"/>
                <a:cs typeface="Calibri" panose="020F0502020204030204" pitchFamily="34" charset="0"/>
              </a:rPr>
              <a:t>Answer b </a:t>
            </a:r>
            <a:r>
              <a:rPr lang="en-US"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creates</a:t>
            </a:r>
            <a:r>
              <a:rPr lang="en-US"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blame-free environment to discuss medications with the patient.</a:t>
            </a:r>
            <a:r>
              <a:rPr lang="en-US" sz="1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Patients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aren’t taking their medication are more likely to be honest when they do not feel blamed.</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4E7C7B-7E85-4144-840C-31EB7CDDBC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54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correct answer is A</a:t>
            </a:r>
          </a:p>
          <a:p>
            <a:endParaRPr lang="en-CA" dirty="0"/>
          </a:p>
          <a:p>
            <a:pPr>
              <a:lnSpc>
                <a:spcPct val="107000"/>
              </a:lnSpc>
              <a:spcAft>
                <a:spcPts val="800"/>
              </a:spcAft>
            </a:pP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the heart of Motivational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Interviewing</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 empathy for the patient.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involves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partnering with the patient and collaborating with them. Asking open-ended questions, giving affirmations, demonstrating understanding and summarizing the conversation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are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elements of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communication that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help to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establish a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therapeutic alliance and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elicit</a:t>
            </a:r>
            <a:r>
              <a:rPr lang="en-CA" sz="1200" kern="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discussion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about change.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4E7C7B-7E85-4144-840C-31EB7CDDBC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502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correct answer is D</a:t>
            </a:r>
          </a:p>
          <a:p>
            <a:endParaRPr lang="en-CA" dirty="0"/>
          </a:p>
          <a:p>
            <a:pPr>
              <a:lnSpc>
                <a:spcPct val="107000"/>
              </a:lnSpc>
              <a:spcAft>
                <a:spcPts val="800"/>
              </a:spcAft>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most effective adherence interventions are tailored to the individual patient, which requires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an understanding of</a:t>
            </a:r>
            <a:r>
              <a:rPr lang="en-CA" sz="1200" baseline="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t</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he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patient’s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goals, perspective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and their context. It is important to b</a:t>
            </a: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uild a trusting relationship and allow the discussion to continue.</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Adjusting daily doses, prescribing the fewest medications possible, using medication dosing aids such as blister packs, and providing education on medications,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may all </a:t>
            </a: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help to enhance </a:t>
            </a:r>
            <a:r>
              <a:rPr lang="en-CA" sz="1200" kern="1200" dirty="0" smtClean="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Mr. V’s adherence</a:t>
            </a: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4E7C7B-7E85-4144-840C-31EB7CDDBC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399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summary:</a:t>
            </a:r>
          </a:p>
          <a:p>
            <a:pPr>
              <a:buClr>
                <a:srgbClr val="F26523"/>
              </a:buClr>
              <a:buFont typeface="Wingdings" panose="05000000000000000000" pitchFamily="2" charset="2"/>
              <a:buChar char="§"/>
            </a:pPr>
            <a:r>
              <a:rPr lang="en-CA" sz="1200" dirty="0" smtClean="0">
                <a:latin typeface="Calibri" panose="020F0502020204030204" pitchFamily="34" charset="0"/>
                <a:cs typeface="Calibri" panose="020F0502020204030204" pitchFamily="34" charset="0"/>
              </a:rPr>
              <a:t>Medication adherence can impact quality of life, health outcomes, and healthcare costs</a:t>
            </a:r>
          </a:p>
          <a:p>
            <a:pPr>
              <a:buClr>
                <a:srgbClr val="F26523"/>
              </a:buClr>
              <a:buFont typeface="Wingdings" panose="05000000000000000000" pitchFamily="2" charset="2"/>
              <a:buChar char="§"/>
            </a:pPr>
            <a:r>
              <a:rPr lang="en-CA" sz="1200" dirty="0" smtClean="0">
                <a:latin typeface="Calibri" panose="020F0502020204030204" pitchFamily="34" charset="0"/>
                <a:cs typeface="Calibri" panose="020F0502020204030204" pitchFamily="34" charset="0"/>
              </a:rPr>
              <a:t>Several factors influence a person’s health behaviour, which may lead to intentional or unintentional non-adherence </a:t>
            </a:r>
          </a:p>
          <a:p>
            <a:pPr>
              <a:buClr>
                <a:srgbClr val="F26523"/>
              </a:buClr>
              <a:buFont typeface="Wingdings" panose="05000000000000000000" pitchFamily="2" charset="2"/>
              <a:buChar char="§"/>
            </a:pPr>
            <a:r>
              <a:rPr lang="en-CA" sz="1200" dirty="0" smtClean="0">
                <a:latin typeface="Calibri" panose="020F0502020204030204" pitchFamily="34" charset="0"/>
                <a:cs typeface="Calibri" panose="020F0502020204030204" pitchFamily="34" charset="0"/>
              </a:rPr>
              <a:t>Assess adherence using a blame-free and non-judgemental approach</a:t>
            </a:r>
          </a:p>
          <a:p>
            <a:pPr>
              <a:buClr>
                <a:srgbClr val="F26523"/>
              </a:buClr>
              <a:buFont typeface="Wingdings" panose="05000000000000000000" pitchFamily="2" charset="2"/>
              <a:buChar char="§"/>
            </a:pPr>
            <a:r>
              <a:rPr lang="en-CA" sz="1200" dirty="0" smtClean="0">
                <a:latin typeface="Calibri" panose="020F0502020204030204" pitchFamily="34" charset="0"/>
                <a:cs typeface="Calibri" panose="020F0502020204030204" pitchFamily="34" charset="0"/>
              </a:rPr>
              <a:t>Effective strategies to improve adherence include behavioural interventions alone or in combination with education interventions</a:t>
            </a:r>
          </a:p>
          <a:p>
            <a:pPr>
              <a:buClr>
                <a:srgbClr val="F26523"/>
              </a:buClr>
              <a:buFont typeface="Wingdings" panose="05000000000000000000" pitchFamily="2" charset="2"/>
              <a:buChar char="§"/>
            </a:pPr>
            <a:r>
              <a:rPr lang="en-CA" sz="1200" dirty="0" smtClean="0">
                <a:latin typeface="Calibri" panose="020F0502020204030204" pitchFamily="34" charset="0"/>
                <a:cs typeface="Calibri" panose="020F0502020204030204" pitchFamily="34" charset="0"/>
              </a:rPr>
              <a:t>And finally, make sure to align intervention efforts to identified patient needs</a:t>
            </a:r>
            <a:endParaRPr lang="en-US" sz="1200" dirty="0"/>
          </a:p>
        </p:txBody>
      </p:sp>
      <p:sp>
        <p:nvSpPr>
          <p:cNvPr id="4" name="Slide Number Placeholder 3"/>
          <p:cNvSpPr>
            <a:spLocks noGrp="1"/>
          </p:cNvSpPr>
          <p:nvPr>
            <p:ph type="sldNum" sz="quarter" idx="5"/>
          </p:nvPr>
        </p:nvSpPr>
        <p:spPr/>
        <p:txBody>
          <a:bodyPr/>
          <a:lstStyle/>
          <a:p>
            <a:fld id="{304E7C7B-7E85-4144-840C-31EB7CDDBC69}" type="slidenum">
              <a:rPr lang="en-US" smtClean="0"/>
              <a:t>25</a:t>
            </a:fld>
            <a:endParaRPr lang="en-US"/>
          </a:p>
        </p:txBody>
      </p:sp>
    </p:spTree>
    <p:extLst>
      <p:ext uri="{BB962C8B-B14F-4D97-AF65-F5344CB8AC3E}">
        <p14:creationId xmlns:p14="http://schemas.microsoft.com/office/powerpoint/2010/main" val="306898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85"/>
              </a:lnSpc>
              <a:spcAft>
                <a:spcPts val="800"/>
              </a:spcAft>
            </a:pPr>
            <a:r>
              <a:rPr lang="en-US" sz="12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presentation reviewed senior friendly processes of care that can enhance medication adherence. This slide provides an overview of how the other dimensions of the senior friendly care framework can support clinicians in their efforts to address medication adherence. </a:t>
            </a:r>
          </a:p>
          <a:p>
            <a:pPr>
              <a:lnSpc>
                <a:spcPts val="1385"/>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360"/>
              </a:lnSpc>
              <a:spcAft>
                <a:spcPts val="800"/>
              </a:spcAft>
            </a:pPr>
            <a:r>
              <a:rPr lang="en-US" sz="1200" b="1"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Organizational Support: </a:t>
            </a: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Ask leaders to support the delivery of senior-friendly care by providing education on approaches to improve medication adherence. Policy makers should consider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interventions initiated at the hospital‐community interface that may be able to influence medication adherence.</a:t>
            </a:r>
          </a:p>
          <a:p>
            <a:pPr>
              <a:lnSpc>
                <a:spcPts val="136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360"/>
              </a:lnSpc>
              <a:spcAft>
                <a:spcPts val="800"/>
              </a:spcAft>
            </a:pPr>
            <a:r>
              <a:rPr lang="en-US" sz="1200" b="1"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Emotional &amp; Behavioural Environment</a:t>
            </a:r>
            <a:r>
              <a:rPr lang="en-US" sz="1200" b="1" kern="1200" spc="-2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An empathetic attitude and the use of strategies such as Motivational Interviewing can help create a senior friendly care environment in which to discuss medication adherence.</a:t>
            </a:r>
          </a:p>
          <a:p>
            <a:pPr>
              <a:lnSpc>
                <a:spcPts val="136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360"/>
              </a:lnSpc>
              <a:spcAft>
                <a:spcPts val="800"/>
              </a:spcAft>
            </a:pPr>
            <a:r>
              <a:rPr lang="en-US" sz="1200" b="1"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Ethics in Clinical Care and Research: </a:t>
            </a:r>
            <a:r>
              <a:rPr lang="en-CA"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reasons for non‐adherence and medication‐taking errors are different for different individuals. ‘One size fits all' interventions are unlikely to be effective; this may be why many existing studies and reviews have reported that it is difficult to consistently improve medication‐taking and adherence. Future studies should report the specific factors targeted by their interventions</a:t>
            </a:r>
          </a:p>
          <a:p>
            <a:pPr marL="0" marR="0" lvl="0" indent="0" algn="l" defTabSz="914400" rtl="0" eaLnBrk="1" fontAlgn="auto" latinLnBrk="0" hangingPunct="1">
              <a:lnSpc>
                <a:spcPts val="1360"/>
              </a:lnSpc>
              <a:spcBef>
                <a:spcPts val="0"/>
              </a:spcBef>
              <a:spcAft>
                <a:spcPts val="80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spc="-20" dirty="0">
                <a:solidFill>
                  <a:srgbClr val="000000"/>
                </a:solidFill>
                <a:effectLst/>
                <a:latin typeface="Calibri" panose="020F0502020204030204" pitchFamily="34" charset="0"/>
                <a:ea typeface="Times New Roman" panose="02020603050405020304" pitchFamily="18" charset="0"/>
              </a:rPr>
              <a:t>Physical environment: </a:t>
            </a:r>
            <a:r>
              <a:rPr lang="en-US" sz="1200" kern="1200" dirty="0" smtClean="0">
                <a:solidFill>
                  <a:srgbClr val="000000"/>
                </a:solidFill>
                <a:effectLst/>
                <a:latin typeface="Calibri" panose="020F0502020204030204" pitchFamily="34" charset="0"/>
                <a:ea typeface="Verdana" panose="020B0604030504040204" pitchFamily="34" charset="0"/>
              </a:rPr>
              <a:t>Be </a:t>
            </a:r>
            <a:r>
              <a:rPr lang="en-US" sz="1200" kern="1200" dirty="0">
                <a:solidFill>
                  <a:srgbClr val="000000"/>
                </a:solidFill>
                <a:effectLst/>
                <a:latin typeface="Calibri" panose="020F0502020204030204" pitchFamily="34" charset="0"/>
                <a:ea typeface="Verdana" panose="020B0604030504040204" pitchFamily="34" charset="0"/>
              </a:rPr>
              <a:t>aware of</a:t>
            </a:r>
            <a:r>
              <a:rPr lang="en-CA" sz="1200" kern="1200" dirty="0">
                <a:solidFill>
                  <a:srgbClr val="000000"/>
                </a:solidFill>
                <a:effectLst/>
                <a:latin typeface="Calibri" panose="020F0502020204030204" pitchFamily="34" charset="0"/>
                <a:ea typeface="Times New Roman" panose="02020603050405020304" pitchFamily="18" charset="0"/>
              </a:rPr>
              <a:t> challenges </a:t>
            </a:r>
            <a:r>
              <a:rPr lang="en-CA" sz="1200" kern="1200" dirty="0" smtClean="0">
                <a:solidFill>
                  <a:srgbClr val="000000"/>
                </a:solidFill>
                <a:effectLst/>
                <a:latin typeface="Calibri" panose="020F0502020204030204" pitchFamily="34" charset="0"/>
                <a:ea typeface="Times New Roman" panose="02020603050405020304" pitchFamily="18" charset="0"/>
              </a:rPr>
              <a:t>that</a:t>
            </a:r>
            <a:r>
              <a:rPr lang="en-CA" sz="1200" kern="1200" baseline="0" dirty="0" smtClean="0">
                <a:solidFill>
                  <a:srgbClr val="000000"/>
                </a:solidFill>
                <a:effectLst/>
                <a:latin typeface="Calibri" panose="020F0502020204030204" pitchFamily="34" charset="0"/>
                <a:ea typeface="Times New Roman" panose="02020603050405020304" pitchFamily="18" charset="0"/>
              </a:rPr>
              <a:t> a patient may have with opening </a:t>
            </a:r>
            <a:r>
              <a:rPr lang="en-CA" sz="1200" kern="1200" dirty="0" smtClean="0">
                <a:solidFill>
                  <a:srgbClr val="000000"/>
                </a:solidFill>
                <a:effectLst/>
                <a:latin typeface="Calibri" panose="020F0502020204030204" pitchFamily="34" charset="0"/>
                <a:ea typeface="Times New Roman" panose="02020603050405020304" pitchFamily="18" charset="0"/>
              </a:rPr>
              <a:t>safety </a:t>
            </a:r>
            <a:r>
              <a:rPr lang="en-CA" sz="1200" kern="1200" dirty="0">
                <a:solidFill>
                  <a:srgbClr val="000000"/>
                </a:solidFill>
                <a:effectLst/>
                <a:latin typeface="Calibri" panose="020F0502020204030204" pitchFamily="34" charset="0"/>
                <a:ea typeface="Times New Roman" panose="02020603050405020304" pitchFamily="18" charset="0"/>
              </a:rPr>
              <a:t>capped vials</a:t>
            </a:r>
            <a:r>
              <a:rPr lang="en-US" sz="1200" kern="1200" dirty="0">
                <a:solidFill>
                  <a:srgbClr val="000000"/>
                </a:solidFill>
                <a:effectLst/>
                <a:latin typeface="Calibri" panose="020F0502020204030204" pitchFamily="34" charset="0"/>
                <a:ea typeface="Times New Roman" panose="02020603050405020304" pitchFamily="18" charset="0"/>
              </a:rPr>
              <a:t>. Medication dosing aids such as </a:t>
            </a:r>
            <a:r>
              <a:rPr lang="en-US" sz="1200" kern="1200" dirty="0" err="1">
                <a:solidFill>
                  <a:srgbClr val="000000"/>
                </a:solidFill>
                <a:effectLst/>
                <a:latin typeface="Calibri" panose="020F0502020204030204" pitchFamily="34" charset="0"/>
                <a:ea typeface="Times New Roman" panose="02020603050405020304" pitchFamily="18" charset="0"/>
              </a:rPr>
              <a:t>dosettes</a:t>
            </a:r>
            <a:r>
              <a:rPr lang="en-US" sz="1200" kern="1200" dirty="0">
                <a:solidFill>
                  <a:srgbClr val="000000"/>
                </a:solidFill>
                <a:effectLst/>
                <a:latin typeface="Calibri" panose="020F0502020204030204" pitchFamily="34" charset="0"/>
                <a:ea typeface="Times New Roman" panose="02020603050405020304" pitchFamily="18" charset="0"/>
              </a:rPr>
              <a:t> and blister </a:t>
            </a:r>
            <a:r>
              <a:rPr lang="en-CA" sz="1200" kern="1200" dirty="0">
                <a:solidFill>
                  <a:srgbClr val="000000"/>
                </a:solidFill>
                <a:effectLst/>
                <a:latin typeface="Calibri" panose="020F0502020204030204" pitchFamily="34" charset="0"/>
                <a:ea typeface="Times New Roman" panose="02020603050405020304" pitchFamily="18" charset="0"/>
              </a:rPr>
              <a:t>packs can help remind older adults to take their prescription medicines at the proper time and may help prevent medication dosing errors.</a:t>
            </a:r>
            <a:endParaRPr lang="en-CA" altLang="en-US" dirty="0"/>
          </a:p>
        </p:txBody>
      </p:sp>
      <p:sp>
        <p:nvSpPr>
          <p:cNvPr id="4" name="Slide Number Placeholder 3"/>
          <p:cNvSpPr>
            <a:spLocks noGrp="1"/>
          </p:cNvSpPr>
          <p:nvPr>
            <p:ph type="sldNum" sz="quarter" idx="5"/>
          </p:nvPr>
        </p:nvSpPr>
        <p:spPr/>
        <p:txBody>
          <a:bodyPr/>
          <a:lstStyle/>
          <a:p>
            <a:fld id="{304E7C7B-7E85-4144-840C-31EB7CDDBC69}" type="slidenum">
              <a:rPr lang="en-US" smtClean="0"/>
              <a:t>26</a:t>
            </a:fld>
            <a:endParaRPr lang="en-US"/>
          </a:p>
        </p:txBody>
      </p:sp>
    </p:spTree>
    <p:extLst>
      <p:ext uri="{BB962C8B-B14F-4D97-AF65-F5344CB8AC3E}">
        <p14:creationId xmlns:p14="http://schemas.microsoft.com/office/powerpoint/2010/main" val="181933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on and share these questions with your peers to help deepen your learning</a:t>
            </a:r>
            <a:r>
              <a:rPr lang="en-US" dirty="0" smtClean="0"/>
              <a:t>.</a:t>
            </a:r>
          </a:p>
          <a:p>
            <a:endParaRPr lang="en-US" dirty="0"/>
          </a:p>
          <a:p>
            <a:pPr marL="285750" indent="-285750">
              <a:spcBef>
                <a:spcPts val="500"/>
              </a:spcBef>
              <a:spcAft>
                <a:spcPts val="500"/>
              </a:spcAft>
              <a:buClr>
                <a:srgbClr val="F26523"/>
              </a:buClr>
              <a:buFont typeface="Wingdings" panose="05000000000000000000" pitchFamily="2" charset="2"/>
              <a:buChar char="§"/>
            </a:pPr>
            <a:r>
              <a:rPr lang="en-CA" dirty="0" smtClean="0"/>
              <a:t>What do you already do in your daily work that promotes medication adherence?</a:t>
            </a:r>
          </a:p>
          <a:p>
            <a:pPr marL="285750" indent="-285750">
              <a:spcBef>
                <a:spcPts val="500"/>
              </a:spcBef>
              <a:spcAft>
                <a:spcPts val="500"/>
              </a:spcAft>
              <a:buClr>
                <a:srgbClr val="F26523"/>
              </a:buClr>
              <a:buFont typeface="Wingdings" panose="05000000000000000000" pitchFamily="2" charset="2"/>
              <a:buChar char="§"/>
            </a:pPr>
            <a:endParaRPr lang="en-CA" dirty="0" smtClean="0"/>
          </a:p>
          <a:p>
            <a:pPr marL="285750" indent="-285750">
              <a:spcBef>
                <a:spcPts val="500"/>
              </a:spcBef>
              <a:spcAft>
                <a:spcPts val="500"/>
              </a:spcAft>
              <a:buClr>
                <a:srgbClr val="F26523"/>
              </a:buClr>
              <a:buFont typeface="Wingdings" panose="05000000000000000000" pitchFamily="2" charset="2"/>
              <a:buChar char="§"/>
            </a:pPr>
            <a:r>
              <a:rPr lang="en-CA" dirty="0" smtClean="0"/>
              <a:t>What ideas can you implement after reviewing this module?</a:t>
            </a:r>
          </a:p>
          <a:p>
            <a:pPr marL="285750" indent="-285750">
              <a:spcBef>
                <a:spcPts val="500"/>
              </a:spcBef>
              <a:spcAft>
                <a:spcPts val="500"/>
              </a:spcAft>
              <a:buClr>
                <a:srgbClr val="F26523"/>
              </a:buClr>
              <a:buFont typeface="Wingdings" panose="05000000000000000000" pitchFamily="2" charset="2"/>
              <a:buChar char="§"/>
            </a:pPr>
            <a:endParaRPr lang="en-CA" dirty="0" smtClean="0"/>
          </a:p>
          <a:p>
            <a:pPr marL="285750" indent="-285750">
              <a:spcBef>
                <a:spcPts val="500"/>
              </a:spcBef>
              <a:spcAft>
                <a:spcPts val="500"/>
              </a:spcAft>
              <a:buClr>
                <a:srgbClr val="F26523"/>
              </a:buClr>
              <a:buFont typeface="Wingdings" panose="05000000000000000000" pitchFamily="2" charset="2"/>
              <a:buChar char="§"/>
            </a:pPr>
            <a:r>
              <a:rPr lang="en-CA" dirty="0" smtClean="0"/>
              <a:t>Share an example of a strategy you can use to broach the topic of medication adherence with your patients.</a:t>
            </a:r>
          </a:p>
          <a:p>
            <a:pPr marL="0" indent="0">
              <a:spcBef>
                <a:spcPts val="500"/>
              </a:spcBef>
              <a:spcAft>
                <a:spcPts val="500"/>
              </a:spcAft>
              <a:buClr>
                <a:srgbClr val="F26523"/>
              </a:buClr>
              <a:buFont typeface="Wingdings" panose="05000000000000000000" pitchFamily="2" charset="2"/>
              <a:buNone/>
            </a:pPr>
            <a:endParaRPr lang="en-CA" dirty="0" smtClean="0"/>
          </a:p>
          <a:p>
            <a:pPr marL="285750" marR="0" lvl="0" indent="-285750" algn="l" defTabSz="914400" rtl="0" eaLnBrk="1" fontAlgn="auto" latinLnBrk="0" hangingPunct="1">
              <a:lnSpc>
                <a:spcPct val="100000"/>
              </a:lnSpc>
              <a:spcBef>
                <a:spcPts val="500"/>
              </a:spcBef>
              <a:spcAft>
                <a:spcPts val="500"/>
              </a:spcAft>
              <a:buClr>
                <a:srgbClr val="F26523"/>
              </a:buClr>
              <a:buSzTx/>
              <a:buFont typeface="Wingdings" panose="05000000000000000000" pitchFamily="2" charset="2"/>
              <a:buChar char="§"/>
              <a:tabLst/>
              <a:defRPr/>
            </a:pPr>
            <a:r>
              <a:rPr lang="en-CA" dirty="0" smtClean="0"/>
              <a:t>How can you improve health equity in medication adherence?</a:t>
            </a:r>
          </a:p>
          <a:p>
            <a:pPr marL="285750" indent="-285750">
              <a:spcBef>
                <a:spcPts val="500"/>
              </a:spcBef>
              <a:spcAft>
                <a:spcPts val="500"/>
              </a:spcAft>
              <a:buClr>
                <a:srgbClr val="F26523"/>
              </a:buClr>
              <a:buFont typeface="Wingdings" panose="05000000000000000000" pitchFamily="2" charset="2"/>
              <a:buChar char="§"/>
            </a:pPr>
            <a:endParaRPr lang="en-CA" dirty="0"/>
          </a:p>
        </p:txBody>
      </p:sp>
      <p:sp>
        <p:nvSpPr>
          <p:cNvPr id="4" name="Slide Number Placeholder 3"/>
          <p:cNvSpPr>
            <a:spLocks noGrp="1"/>
          </p:cNvSpPr>
          <p:nvPr>
            <p:ph type="sldNum" sz="quarter" idx="5"/>
          </p:nvPr>
        </p:nvSpPr>
        <p:spPr/>
        <p:txBody>
          <a:bodyPr/>
          <a:lstStyle/>
          <a:p>
            <a:fld id="{304E7C7B-7E85-4144-840C-31EB7CDDBC69}" type="slidenum">
              <a:rPr lang="en-US" smtClean="0"/>
              <a:t>27</a:t>
            </a:fld>
            <a:endParaRPr lang="en-US"/>
          </a:p>
        </p:txBody>
      </p:sp>
    </p:spTree>
    <p:extLst>
      <p:ext uri="{BB962C8B-B14F-4D97-AF65-F5344CB8AC3E}">
        <p14:creationId xmlns:p14="http://schemas.microsoft.com/office/powerpoint/2010/main" val="2978840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find more </a:t>
            </a:r>
            <a:r>
              <a:rPr lang="en-US" dirty="0"/>
              <a:t>sfCare</a:t>
            </a:r>
            <a:r>
              <a:rPr lang="en-US" baseline="0" dirty="0"/>
              <a:t> </a:t>
            </a:r>
            <a:r>
              <a:rPr lang="en-US" baseline="0" dirty="0" smtClean="0"/>
              <a:t>resources at </a:t>
            </a:r>
            <a:r>
              <a:rPr lang="en-US" baseline="0" dirty="0"/>
              <a:t>www.rgptoronto.ca  </a:t>
            </a:r>
            <a:endParaRPr lang="en-US" dirty="0"/>
          </a:p>
        </p:txBody>
      </p:sp>
      <p:sp>
        <p:nvSpPr>
          <p:cNvPr id="4" name="Slide Number Placeholder 3"/>
          <p:cNvSpPr>
            <a:spLocks noGrp="1"/>
          </p:cNvSpPr>
          <p:nvPr>
            <p:ph type="sldNum" sz="quarter" idx="10"/>
          </p:nvPr>
        </p:nvSpPr>
        <p:spPr/>
        <p:txBody>
          <a:bodyPr/>
          <a:lstStyle/>
          <a:p>
            <a:fld id="{304E7C7B-7E85-4144-840C-31EB7CDDBC6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81853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By the end of this module,</a:t>
            </a:r>
            <a:r>
              <a:rPr lang="en-US" altLang="en-US" baseline="0" dirty="0">
                <a:latin typeface="Times New Roman" panose="02020603050405020304" pitchFamily="18" charset="0"/>
              </a:rPr>
              <a:t> the learner will be able to:</a:t>
            </a:r>
          </a:p>
          <a:p>
            <a:endParaRPr lang="en-US" altLang="en-US" baseline="0" dirty="0">
              <a:latin typeface="Times New Roman" panose="02020603050405020304" pitchFamily="18" charset="0"/>
            </a:endParaRPr>
          </a:p>
          <a:p>
            <a:pPr marL="171450" indent="-171450">
              <a:buFont typeface="Arial" panose="020B0604020202020204" pitchFamily="34" charset="0"/>
              <a:buChar char="•"/>
            </a:pPr>
            <a:r>
              <a:rPr lang="en-CA" dirty="0"/>
              <a:t>Define medication </a:t>
            </a:r>
            <a:r>
              <a:rPr lang="en-CA" dirty="0" smtClean="0"/>
              <a:t>adherence</a:t>
            </a:r>
            <a:endParaRPr lang="en-CA" dirty="0"/>
          </a:p>
          <a:p>
            <a:pPr marL="171450" indent="-171450">
              <a:buFont typeface="Arial" panose="020B0604020202020204" pitchFamily="34" charset="0"/>
              <a:buChar char="•"/>
            </a:pPr>
            <a:r>
              <a:rPr lang="en-CA" dirty="0"/>
              <a:t>Understand the importance of medication </a:t>
            </a:r>
            <a:r>
              <a:rPr lang="en-CA" dirty="0" smtClean="0"/>
              <a:t>adherence</a:t>
            </a:r>
            <a:endParaRPr lang="en-CA" dirty="0"/>
          </a:p>
          <a:p>
            <a:pPr marL="171450" indent="-171450">
              <a:buFont typeface="Arial" panose="020B0604020202020204" pitchFamily="34" charset="0"/>
              <a:buChar char="•"/>
            </a:pPr>
            <a:r>
              <a:rPr lang="en-CA" dirty="0"/>
              <a:t>Describe the issues that contribute to medication  </a:t>
            </a:r>
            <a:r>
              <a:rPr lang="en-CA" dirty="0" smtClean="0"/>
              <a:t>nonadherence</a:t>
            </a:r>
            <a:endParaRPr lang="en-CA" dirty="0"/>
          </a:p>
          <a:p>
            <a:pPr marL="171450" indent="-171450">
              <a:buFont typeface="Arial" panose="020B0604020202020204" pitchFamily="34" charset="0"/>
              <a:buChar char="•"/>
            </a:pPr>
            <a:r>
              <a:rPr lang="en-US" dirty="0"/>
              <a:t>Apply strategies to assess and</a:t>
            </a:r>
            <a:r>
              <a:rPr lang="en-CA" dirty="0"/>
              <a:t> improve medication adherence in older </a:t>
            </a:r>
            <a:r>
              <a:rPr lang="en-CA" dirty="0" smtClean="0"/>
              <a:t>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pc="-50" dirty="0" smtClean="0"/>
              <a:t>Apply a health equity lens to medication adherence</a:t>
            </a:r>
            <a:endParaRPr lang="en-CA" dirty="0" smtClean="0"/>
          </a:p>
          <a:p>
            <a:pPr marL="171450" indent="-171450">
              <a:buFont typeface="Arial" panose="020B0604020202020204" pitchFamily="34" charset="0"/>
              <a:buChar char="•"/>
            </a:pPr>
            <a:r>
              <a:rPr lang="en-US" dirty="0" smtClean="0"/>
              <a:t>Apply a senior friendly care approach to medication adherence</a:t>
            </a:r>
          </a:p>
          <a:p>
            <a:endParaRPr lang="en-CA" dirty="0" smtClean="0"/>
          </a:p>
          <a:p>
            <a:endParaRPr lang="en-US" altLang="en-US" baseline="0" dirty="0">
              <a:latin typeface="Times New Roman" panose="02020603050405020304" pitchFamily="18" charset="0"/>
            </a:endParaRPr>
          </a:p>
          <a:p>
            <a:endParaRPr lang="en-US" altLang="en-US" baseline="0"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4E7C7B-7E85-4144-840C-31EB7CDDBC69}" type="slidenum">
              <a:rPr lang="en-US" smtClean="0"/>
              <a:t>3</a:t>
            </a:fld>
            <a:endParaRPr lang="en-US"/>
          </a:p>
        </p:txBody>
      </p:sp>
    </p:spTree>
    <p:extLst>
      <p:ext uri="{BB962C8B-B14F-4D97-AF65-F5344CB8AC3E}">
        <p14:creationId xmlns:p14="http://schemas.microsoft.com/office/powerpoint/2010/main" val="118699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Aft>
                <a:spcPts val="600"/>
              </a:spcAft>
              <a:buFont typeface="Arial" panose="020B0604020202020204" pitchFamily="34" charset="0"/>
              <a:buChar char="•"/>
            </a:pP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Medication adherence refers to the extent to which patients take medications as prescribed.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dirty="0" smtClean="0"/>
              <a:t>In practice, a patient is considered adherent if they take 80% or more of their medicines as prescribed. </a:t>
            </a:r>
            <a:r>
              <a:rPr lang="en-CA" b="1" baseline="0" dirty="0" smtClean="0"/>
              <a:t> </a:t>
            </a:r>
          </a:p>
          <a:p>
            <a:pPr marL="171450" lvl="0" indent="-171450">
              <a:lnSpc>
                <a:spcPct val="107000"/>
              </a:lnSpc>
              <a:spcAft>
                <a:spcPts val="600"/>
              </a:spcAft>
              <a:buFont typeface="Arial" panose="020B0604020202020204" pitchFamily="34" charset="0"/>
              <a:buChar cha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nSpc>
                <a:spcPct val="107000"/>
              </a:lnSpc>
              <a:spcAft>
                <a:spcPts val="600"/>
              </a:spcAft>
              <a:buFont typeface="Arial" panose="020B0604020202020204" pitchFamily="34" charset="0"/>
              <a:buChar char="•"/>
            </a:pP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The </a:t>
            </a:r>
            <a:r>
              <a:rPr lang="en-CA"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term adherence, rather than compliance, is preferred, as “compliance” suggests that the patient must follow the care provider’s orders, rather than as a result of a therapeutic alliance that supports joint decision-making between patient and care </a:t>
            </a:r>
            <a:r>
              <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provider.</a:t>
            </a:r>
          </a:p>
          <a:p>
            <a:pPr marL="171450" indent="-171450">
              <a:lnSpc>
                <a:spcPct val="107000"/>
              </a:lnSpc>
              <a:spcAft>
                <a:spcPts val="600"/>
              </a:spcAft>
              <a:buFont typeface="Arial" panose="020B0604020202020204" pitchFamily="34" charset="0"/>
              <a:buChar char="•"/>
            </a:pPr>
            <a:endParaRPr lang="en-CA" sz="12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nSpc>
                <a:spcPct val="107000"/>
              </a:lnSpc>
              <a:spcAft>
                <a:spcPts val="600"/>
              </a:spcAft>
              <a:buFont typeface="Arial" panose="020B0604020202020204" pitchFamily="34" charset="0"/>
              <a:buChar char="•"/>
            </a:pPr>
            <a:r>
              <a:rPr lang="en-CA" sz="120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Medication </a:t>
            </a:r>
            <a:r>
              <a:rPr lang="en-CA"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adherence begins with the</a:t>
            </a:r>
            <a:r>
              <a:rPr lang="en-CA" sz="1200" b="1"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initiation</a:t>
            </a:r>
            <a:r>
              <a:rPr lang="en-CA"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of the treatment when the patient has their prescription filled and takes the first dose of the prescribed </a:t>
            </a:r>
            <a:r>
              <a:rPr lang="en-CA" sz="120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medication.</a:t>
            </a:r>
            <a:endParaRPr lang="en-CA" sz="12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107000"/>
              </a:lnSpc>
              <a:spcAft>
                <a:spcPts val="600"/>
              </a:spcAft>
              <a:buFont typeface="Arial" panose="020B0604020202020204" pitchFamily="34" charset="0"/>
              <a:buChar char="•"/>
            </a:pPr>
            <a:r>
              <a:rPr lang="en-CA" sz="120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en-CA"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process continues with</a:t>
            </a:r>
            <a:r>
              <a:rPr lang="en-CA" sz="1200" b="1"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implementation</a:t>
            </a:r>
            <a:r>
              <a:rPr lang="en-CA"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which is defined as the </a:t>
            </a:r>
            <a:r>
              <a:rPr lang="en-CA" sz="120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extent</a:t>
            </a:r>
            <a:r>
              <a:rPr lang="en-CA" sz="1200" kern="1200" baseline="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20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to </a:t>
            </a:r>
            <a:r>
              <a:rPr lang="en-CA"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which the patient follows the prescribed dosing schedule from the first to the last </a:t>
            </a:r>
            <a:r>
              <a:rPr lang="en-CA" sz="120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dose.</a:t>
            </a:r>
            <a:endParaRPr lang="en-CA" sz="12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107000"/>
              </a:lnSpc>
              <a:spcAft>
                <a:spcPts val="600"/>
              </a:spcAft>
              <a:buFont typeface="Arial" panose="020B0604020202020204" pitchFamily="34" charset="0"/>
              <a:buChar char="•"/>
            </a:pPr>
            <a:r>
              <a:rPr lang="en-CA" sz="1200" b="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Finally</a:t>
            </a:r>
            <a:r>
              <a:rPr lang="en-CA" sz="1200" b="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200" b="1"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discontinuation</a:t>
            </a:r>
            <a:r>
              <a:rPr lang="en-CA"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marks the end of therapy</a:t>
            </a:r>
            <a:r>
              <a:rPr lang="en-CA" sz="1200" kern="1200" dirty="0" smtClean="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b="0" i="0" dirty="0">
              <a:solidFill>
                <a:srgbClr val="006FC9"/>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04E7C7B-7E85-4144-840C-31EB7CDDBC69}" type="slidenum">
              <a:rPr lang="en-US" smtClean="0"/>
              <a:t>4</a:t>
            </a:fld>
            <a:endParaRPr lang="en-US"/>
          </a:p>
        </p:txBody>
      </p:sp>
    </p:spTree>
    <p:extLst>
      <p:ext uri="{BB962C8B-B14F-4D97-AF65-F5344CB8AC3E}">
        <p14:creationId xmlns:p14="http://schemas.microsoft.com/office/powerpoint/2010/main" val="117641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Non-adherence to medications can occur</a:t>
            </a:r>
            <a:r>
              <a:rPr lang="en-CA" sz="1200" b="0"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any point in the medication regimen: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For example. late or non-initiation of the prescribed treatment. </a:t>
            </a:r>
            <a:r>
              <a:rPr lang="en-CA" sz="1200" b="0" i="0" kern="1200" baseline="0" dirty="0" smtClean="0">
                <a:solidFill>
                  <a:schemeClr val="tx1"/>
                </a:solidFill>
                <a:effectLst/>
                <a:latin typeface="+mn-lt"/>
                <a:ea typeface="+mn-ea"/>
                <a:cs typeface="+mn-cs"/>
              </a:rPr>
              <a:t>Studies estimate that 20-30% of new prescriptions never get filled.</a:t>
            </a:r>
            <a:endPar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It can also occur</a:t>
            </a:r>
            <a:r>
              <a:rPr lang="en-CA" sz="1200" b="0"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as </a:t>
            </a:r>
            <a:r>
              <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sub-optimal implementation of the dosing regimen such as delayed</a:t>
            </a:r>
            <a:r>
              <a:rPr lang="en-CA" sz="1200" b="0"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refills, not taking doses on time or taking an incorrect dose.</a:t>
            </a:r>
            <a:endPar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And it can also manifest as early discontinuation of the treatment</a:t>
            </a:r>
          </a:p>
          <a:p>
            <a:pPr marL="171450" lvl="0" indent="-171450">
              <a:lnSpc>
                <a:spcPct val="107000"/>
              </a:lnSpc>
              <a:spcAft>
                <a:spcPts val="800"/>
              </a:spcAft>
              <a:buFont typeface="Arial" panose="020B0604020202020204" pitchFamily="34" charset="0"/>
              <a:buChar char="•"/>
            </a:pPr>
            <a:endParaRPr lang="en-CA"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dirty="0" smtClean="0">
                <a:solidFill>
                  <a:schemeClr val="tx1"/>
                </a:solidFill>
                <a:effectLst/>
                <a:latin typeface="+mn-lt"/>
                <a:ea typeface="+mn-ea"/>
                <a:cs typeface="+mn-cs"/>
              </a:rPr>
              <a:t>Overall, about half of patients taking medication</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for a chronic condition are non-adherent</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to their medication regimen at any given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When working with older adults, assess each of these elements – initiation, implementation, and discontinuation, to identify where the older adult may be experiencing barriers. This will enable you to build tailored interventions to support medication adherence.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p>
          <a:p>
            <a:pPr marL="171450" indent="-171450">
              <a:buFont typeface="Arial" panose="020B0604020202020204" pitchFamily="34" charset="0"/>
              <a:buChar char="•"/>
            </a:pPr>
            <a:endParaRPr lang="en-CA"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4E7C7B-7E85-4144-840C-31EB7CDDBC69}" type="slidenum">
              <a:rPr lang="en-US" smtClean="0"/>
              <a:t>5</a:t>
            </a:fld>
            <a:endParaRPr lang="en-US"/>
          </a:p>
        </p:txBody>
      </p:sp>
    </p:spTree>
    <p:extLst>
      <p:ext uri="{BB962C8B-B14F-4D97-AF65-F5344CB8AC3E}">
        <p14:creationId xmlns:p14="http://schemas.microsoft.com/office/powerpoint/2010/main" val="392840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dirty="0" smtClean="0">
                <a:solidFill>
                  <a:schemeClr val="tx1"/>
                </a:solidFill>
                <a:effectLst/>
                <a:latin typeface="+mn-lt"/>
                <a:ea typeface="+mn-ea"/>
                <a:cs typeface="+mn-cs"/>
              </a:rPr>
              <a:t>Former US Surgeon General C. Everett Coop once said, "Drugs don't work in people that don't take them." But this famous sentence assumes</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that medication adherence is dichotomous.</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Either a person is adherent to treatments, or they are non-adherent.</a:t>
            </a:r>
            <a:r>
              <a:rPr lang="en-CA" sz="1200" b="0" i="0" kern="1200" baseline="0" dirty="0" smtClean="0">
                <a:solidFill>
                  <a:schemeClr val="tx1"/>
                </a:solidFill>
                <a:effectLst/>
                <a:latin typeface="+mn-lt"/>
                <a:ea typeface="+mn-ea"/>
                <a:cs typeface="+mn-cs"/>
              </a:rPr>
              <a:t>  T</a:t>
            </a:r>
            <a:r>
              <a:rPr lang="en-CA" sz="1200" b="0" i="0" kern="1200" dirty="0" smtClean="0">
                <a:solidFill>
                  <a:schemeClr val="tx1"/>
                </a:solidFill>
                <a:effectLst/>
                <a:latin typeface="+mn-lt"/>
                <a:ea typeface="+mn-ea"/>
                <a:cs typeface="+mn-cs"/>
              </a:rPr>
              <a:t>he process of medication adherence</a:t>
            </a:r>
            <a:r>
              <a:rPr lang="en-CA" sz="1200" b="0" i="0" kern="1200" baseline="0" dirty="0" smtClean="0">
                <a:solidFill>
                  <a:schemeClr val="tx1"/>
                </a:solidFill>
                <a:effectLst/>
                <a:latin typeface="+mn-lt"/>
                <a:ea typeface="+mn-ea"/>
                <a:cs typeface="+mn-cs"/>
              </a:rPr>
              <a:t> is </a:t>
            </a:r>
            <a:r>
              <a:rPr lang="en-CA" sz="1200" b="0" i="0" kern="1200" dirty="0" smtClean="0">
                <a:solidFill>
                  <a:schemeClr val="tx1"/>
                </a:solidFill>
                <a:effectLst/>
                <a:latin typeface="+mn-lt"/>
                <a:ea typeface="+mn-ea"/>
                <a:cs typeface="+mn-cs"/>
              </a:rPr>
              <a:t>much more dynamic and complex.</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Adherence goes beyond pill consumption and is a reflection of health behavior.  </a:t>
            </a:r>
            <a:endParaRPr lang="en-CA"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It requires prescribing of the right medications and effective communication with the patient,</a:t>
            </a:r>
            <a:r>
              <a:rPr lang="en-CA" baseline="0" dirty="0" smtClean="0"/>
              <a:t> their caregivers and others in their circle of care.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The</a:t>
            </a:r>
            <a:r>
              <a:rPr lang="en-CA" baseline="0" dirty="0" smtClean="0"/>
              <a:t> patient</a:t>
            </a:r>
            <a:r>
              <a:rPr lang="en-CA" dirty="0" smtClean="0"/>
              <a:t> must</a:t>
            </a:r>
            <a:r>
              <a:rPr lang="en-CA" baseline="0" dirty="0" smtClean="0"/>
              <a:t> </a:t>
            </a:r>
            <a:r>
              <a:rPr lang="en-CA" dirty="0" smtClean="0"/>
              <a:t>be able to get their </a:t>
            </a:r>
            <a:r>
              <a:rPr lang="en-CA" baseline="0" dirty="0" smtClean="0"/>
              <a:t> </a:t>
            </a:r>
            <a:r>
              <a:rPr lang="en-CA" dirty="0" smtClean="0"/>
              <a:t>medications, implement the treatment by</a:t>
            </a:r>
            <a:r>
              <a:rPr lang="en-CA" baseline="0" dirty="0" smtClean="0"/>
              <a:t> taking it correctly </a:t>
            </a:r>
            <a:r>
              <a:rPr lang="en-CA" dirty="0" smtClean="0"/>
              <a:t>and persist with</a:t>
            </a:r>
            <a:r>
              <a:rPr lang="en-CA" baseline="0" dirty="0" smtClean="0"/>
              <a:t> it over the prescribed duration. </a:t>
            </a:r>
            <a:endParaRPr lang="en-CA"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CA" sz="1200" b="0" i="0" kern="1200" dirty="0" smtClean="0">
                <a:solidFill>
                  <a:schemeClr val="tx1"/>
                </a:solidFill>
                <a:effectLst/>
                <a:latin typeface="+mn-lt"/>
                <a:ea typeface="+mn-ea"/>
                <a:cs typeface="+mn-cs"/>
              </a:rPr>
              <a:t>The ultimate</a:t>
            </a:r>
            <a:r>
              <a:rPr lang="en-CA" sz="1200" b="0" i="0" kern="1200" baseline="0" dirty="0" smtClean="0">
                <a:solidFill>
                  <a:schemeClr val="tx1"/>
                </a:solidFill>
                <a:effectLst/>
                <a:latin typeface="+mn-lt"/>
                <a:ea typeface="+mn-ea"/>
                <a:cs typeface="+mn-cs"/>
              </a:rPr>
              <a:t> goal</a:t>
            </a:r>
            <a:r>
              <a:rPr lang="en-CA" sz="1200" b="0" i="0" kern="1200" dirty="0" smtClean="0">
                <a:solidFill>
                  <a:schemeClr val="tx1"/>
                </a:solidFill>
                <a:effectLst/>
                <a:latin typeface="+mn-lt"/>
                <a:ea typeface="+mn-ea"/>
                <a:cs typeface="+mn-cs"/>
              </a:rPr>
              <a:t> of improving a</a:t>
            </a:r>
            <a:r>
              <a:rPr lang="en-CA" sz="1200" b="0" i="0" kern="1200" baseline="0" dirty="0" smtClean="0">
                <a:solidFill>
                  <a:schemeClr val="tx1"/>
                </a:solidFill>
                <a:effectLst/>
                <a:latin typeface="+mn-lt"/>
                <a:ea typeface="+mn-ea"/>
                <a:cs typeface="+mn-cs"/>
              </a:rPr>
              <a:t> person</a:t>
            </a:r>
            <a:r>
              <a:rPr lang="en-CA" sz="1200" b="0" i="0" kern="1200" dirty="0" smtClean="0">
                <a:solidFill>
                  <a:schemeClr val="tx1"/>
                </a:solidFill>
                <a:effectLst/>
                <a:latin typeface="+mn-lt"/>
                <a:ea typeface="+mn-ea"/>
                <a:cs typeface="+mn-cs"/>
              </a:rPr>
              <a:t>'s medication adherence is that we improve their health outcomes</a:t>
            </a:r>
            <a:r>
              <a:rPr lang="en-CA" sz="1200" b="0" i="0" kern="1200" baseline="0" dirty="0" smtClean="0">
                <a:solidFill>
                  <a:schemeClr val="tx1"/>
                </a:solidFill>
                <a:effectLst/>
                <a:latin typeface="+mn-lt"/>
                <a:ea typeface="+mn-ea"/>
                <a:cs typeface="+mn-cs"/>
              </a:rPr>
              <a:t>.  Adherence can improve symptoms, decrease mortality, limit  disease progression and increase quality of life.  </a:t>
            </a:r>
            <a:r>
              <a:rPr lang="en-CA" sz="1200" b="0" i="0" kern="1200" dirty="0" smtClean="0">
                <a:solidFill>
                  <a:schemeClr val="tx1"/>
                </a:solidFill>
                <a:effectLst/>
                <a:latin typeface="+mn-lt"/>
                <a:ea typeface="+mn-ea"/>
                <a:cs typeface="+mn-cs"/>
              </a:rPr>
              <a:t>For example, we may prescribe medication to lower a patient’s blood pressure to prevent future strokes. </a:t>
            </a:r>
            <a:r>
              <a:rPr lang="en-CA" sz="1200" b="0" i="0" u="none" strike="noStrike" kern="1200" baseline="0" dirty="0" smtClean="0">
                <a:solidFill>
                  <a:schemeClr val="tx1"/>
                </a:solidFill>
                <a:latin typeface="+mn-lt"/>
                <a:ea typeface="+mn-ea"/>
                <a:cs typeface="+mn-cs"/>
              </a:rPr>
              <a:t>Good adherence has been shown to improve blood pressure control and reduce the risk of complications of hypertension such as stroke and cardiovascular events. </a:t>
            </a:r>
          </a:p>
          <a:p>
            <a:pPr marL="171450" indent="-171450">
              <a:buFont typeface="Arial" panose="020B0604020202020204" pitchFamily="34" charset="0"/>
              <a:buChar char="•"/>
            </a:pPr>
            <a:endParaRPr lang="en-CA"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Improving adherence also enhances patient safety. For example, older adults who take several medications for multiple chronic conditions  face potentially life-threatening risks if they are unable to self-manage their treatments and are not appropriately supported.</a:t>
            </a:r>
            <a:endParaRPr lang="en-CA"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4E7C7B-7E85-4144-840C-31EB7CDDBC69}" type="slidenum">
              <a:rPr lang="en-US" smtClean="0"/>
              <a:t>6</a:t>
            </a:fld>
            <a:endParaRPr lang="en-US"/>
          </a:p>
        </p:txBody>
      </p:sp>
    </p:spTree>
    <p:extLst>
      <p:ext uri="{BB962C8B-B14F-4D97-AF65-F5344CB8AC3E}">
        <p14:creationId xmlns:p14="http://schemas.microsoft.com/office/powerpoint/2010/main" val="413256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dirty="0">
                <a:solidFill>
                  <a:schemeClr val="tx1"/>
                </a:solidFill>
                <a:effectLst/>
                <a:latin typeface="+mn-lt"/>
                <a:ea typeface="+mn-ea"/>
                <a:cs typeface="+mn-cs"/>
              </a:rPr>
              <a:t>Poor medication adherence can lead to substantial worsening of </a:t>
            </a:r>
            <a:r>
              <a:rPr lang="en-CA" sz="1200" b="0" i="0" kern="1200" dirty="0" smtClean="0">
                <a:solidFill>
                  <a:schemeClr val="tx1"/>
                </a:solidFill>
                <a:effectLst/>
                <a:latin typeface="+mn-lt"/>
                <a:ea typeface="+mn-ea"/>
                <a:cs typeface="+mn-cs"/>
              </a:rPr>
              <a:t>disease</a:t>
            </a:r>
            <a:r>
              <a:rPr lang="en-CA" sz="1200" b="0" i="0" kern="1200" baseline="0" dirty="0" smtClean="0">
                <a:solidFill>
                  <a:schemeClr val="tx1"/>
                </a:solidFill>
                <a:effectLst/>
                <a:latin typeface="+mn-lt"/>
                <a:ea typeface="+mn-ea"/>
                <a:cs typeface="+mn-cs"/>
              </a:rPr>
              <a:t> and </a:t>
            </a:r>
            <a:r>
              <a:rPr lang="en-CA" sz="1200" b="0" i="0" kern="1200" dirty="0" smtClean="0">
                <a:solidFill>
                  <a:schemeClr val="tx1"/>
                </a:solidFill>
                <a:effectLst/>
                <a:latin typeface="+mn-lt"/>
                <a:ea typeface="+mn-ea"/>
                <a:cs typeface="+mn-cs"/>
              </a:rPr>
              <a:t>death</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and </a:t>
            </a:r>
            <a:r>
              <a:rPr lang="en-CA" sz="1200" b="0" i="0" kern="1200" dirty="0">
                <a:solidFill>
                  <a:schemeClr val="tx1"/>
                </a:solidFill>
                <a:effectLst/>
                <a:latin typeface="+mn-lt"/>
                <a:ea typeface="+mn-ea"/>
                <a:cs typeface="+mn-cs"/>
              </a:rPr>
              <a:t>increased health care costs. </a:t>
            </a:r>
            <a:endParaRPr lang="en-CA"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dirty="0" smtClean="0">
                <a:solidFill>
                  <a:schemeClr val="tx1"/>
                </a:solidFill>
                <a:effectLst/>
                <a:latin typeface="+mn-lt"/>
                <a:ea typeface="+mn-ea"/>
                <a:cs typeface="+mn-cs"/>
              </a:rPr>
              <a:t>Up </a:t>
            </a:r>
            <a:r>
              <a:rPr lang="en-CA" sz="1200" b="0" i="0" kern="1200" dirty="0">
                <a:solidFill>
                  <a:schemeClr val="tx1"/>
                </a:solidFill>
                <a:effectLst/>
                <a:latin typeface="+mn-lt"/>
                <a:ea typeface="+mn-ea"/>
                <a:cs typeface="+mn-cs"/>
              </a:rPr>
              <a:t>to 25% of hospital and nursing home admissions are caused by the inability of patients to take their medications as prescribed. Hospital costs due to patient nonadherence are estimated at $8.5 billion </a:t>
            </a:r>
            <a:r>
              <a:rPr lang="en-CA" sz="1200" b="0" i="0" kern="1200" dirty="0" smtClean="0">
                <a:solidFill>
                  <a:schemeClr val="tx1"/>
                </a:solidFill>
                <a:effectLst/>
                <a:latin typeface="+mn-lt"/>
                <a:ea typeface="+mn-ea"/>
                <a:cs typeface="+mn-cs"/>
              </a:rPr>
              <a:t>in the US annually</a:t>
            </a:r>
            <a:r>
              <a:rPr lang="en-CA" sz="1200" b="0" i="0" kern="1200" dirty="0">
                <a:solidFill>
                  <a:schemeClr val="tx1"/>
                </a:solidFill>
                <a:effectLst/>
                <a:latin typeface="+mn-lt"/>
                <a:ea typeface="+mn-ea"/>
                <a:cs typeface="+mn-cs"/>
              </a:rPr>
              <a:t>. </a:t>
            </a:r>
            <a:endParaRPr lang="en-CA"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i="0" kern="1200" dirty="0" smtClean="0">
                <a:solidFill>
                  <a:schemeClr val="tx1"/>
                </a:solidFill>
                <a:effectLst/>
                <a:latin typeface="+mn-lt"/>
                <a:ea typeface="+mn-ea"/>
                <a:cs typeface="+mn-cs"/>
              </a:rPr>
              <a:t>The </a:t>
            </a:r>
            <a:r>
              <a:rPr lang="en-CA" sz="1200" b="1" i="0" kern="1200" dirty="0">
                <a:solidFill>
                  <a:schemeClr val="tx1"/>
                </a:solidFill>
                <a:effectLst/>
                <a:latin typeface="+mn-lt"/>
                <a:ea typeface="+mn-ea"/>
                <a:cs typeface="+mn-cs"/>
              </a:rPr>
              <a:t>WHO has postulated that increasing the effectiveness of adherence interventions may have a far greater impact on the health of the population than any improvement in specific medical treatments.</a:t>
            </a:r>
          </a:p>
          <a:p>
            <a:endParaRPr lang="en-US" dirty="0"/>
          </a:p>
        </p:txBody>
      </p:sp>
      <p:sp>
        <p:nvSpPr>
          <p:cNvPr id="4" name="Slide Number Placeholder 3"/>
          <p:cNvSpPr>
            <a:spLocks noGrp="1"/>
          </p:cNvSpPr>
          <p:nvPr>
            <p:ph type="sldNum" sz="quarter" idx="5"/>
          </p:nvPr>
        </p:nvSpPr>
        <p:spPr/>
        <p:txBody>
          <a:bodyPr/>
          <a:lstStyle/>
          <a:p>
            <a:fld id="{304E7C7B-7E85-4144-840C-31EB7CDDBC69}" type="slidenum">
              <a:rPr lang="en-US" smtClean="0"/>
              <a:t>7</a:t>
            </a:fld>
            <a:endParaRPr lang="en-US"/>
          </a:p>
        </p:txBody>
      </p:sp>
    </p:spTree>
    <p:extLst>
      <p:ext uri="{BB962C8B-B14F-4D97-AF65-F5344CB8AC3E}">
        <p14:creationId xmlns:p14="http://schemas.microsoft.com/office/powerpoint/2010/main" val="99409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rgbClr val="0070C0"/>
                </a:solidFill>
                <a:effectLst/>
                <a:latin typeface="Calibri" panose="020F0502020204030204" pitchFamily="34" charset="0"/>
                <a:ea typeface="Times New Roman" panose="02020603050405020304" pitchFamily="18" charset="0"/>
              </a:rPr>
              <a:t>This conceptual model of the 5 dimensions of medication adherence by the WHO shows that adherence is a multidimensional phenomenon. Traditionally adherence has been seen as a patient-driven problem, however research shows that non-adherence cannot be reliably predicted by any single demographic characteristic.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rgbClr val="0070C0"/>
              </a:solidFill>
              <a:effectLst/>
              <a:latin typeface="Calibri" panose="020F0502020204030204" pitchFamily="34" charset="0"/>
            </a:endParaRPr>
          </a:p>
          <a:p>
            <a:r>
              <a:rPr lang="en-CA" sz="1200" b="0" i="0" kern="1200" dirty="0" smtClean="0">
                <a:solidFill>
                  <a:schemeClr val="tx1"/>
                </a:solidFill>
                <a:effectLst/>
                <a:latin typeface="+mn-lt"/>
                <a:ea typeface="+mn-ea"/>
                <a:cs typeface="+mn-cs"/>
              </a:rPr>
              <a:t>There are many possible factors that influence a</a:t>
            </a:r>
            <a:r>
              <a:rPr lang="en-CA" sz="1200" b="0" i="0" kern="1200" baseline="0" dirty="0" smtClean="0">
                <a:solidFill>
                  <a:schemeClr val="tx1"/>
                </a:solidFill>
                <a:effectLst/>
                <a:latin typeface="+mn-lt"/>
                <a:ea typeface="+mn-ea"/>
                <a:cs typeface="+mn-cs"/>
              </a:rPr>
              <a:t> person’s </a:t>
            </a:r>
            <a:r>
              <a:rPr lang="en-CA" sz="1200" b="0" i="0" kern="1200" dirty="0" smtClean="0">
                <a:solidFill>
                  <a:schemeClr val="tx1"/>
                </a:solidFill>
                <a:effectLst/>
                <a:latin typeface="+mn-lt"/>
                <a:ea typeface="+mn-ea"/>
                <a:cs typeface="+mn-cs"/>
              </a:rPr>
              <a:t>medication</a:t>
            </a:r>
            <a:r>
              <a:rPr lang="en-CA" sz="1200" b="0" i="0" kern="1200" baseline="0" dirty="0" smtClean="0">
                <a:solidFill>
                  <a:schemeClr val="tx1"/>
                </a:solidFill>
                <a:effectLst/>
                <a:latin typeface="+mn-lt"/>
                <a:ea typeface="+mn-ea"/>
                <a:cs typeface="+mn-cs"/>
              </a:rPr>
              <a:t> taking behaviour, which may lead to intentional or unintentional nonadherence</a:t>
            </a:r>
            <a:r>
              <a:rPr lang="en-CA" sz="1200" b="0" i="0" kern="1200" dirty="0" smtClean="0">
                <a:solidFill>
                  <a:schemeClr val="tx1"/>
                </a:solidFill>
                <a:effectLst/>
                <a:latin typeface="+mn-lt"/>
                <a:ea typeface="+mn-ea"/>
                <a:cs typeface="+mn-cs"/>
              </a:rPr>
              <a:t>.</a:t>
            </a:r>
            <a:r>
              <a:rPr lang="en-CA" sz="1200" b="0" i="0" kern="1200" baseline="0" dirty="0" smtClean="0">
                <a:solidFill>
                  <a:schemeClr val="tx1"/>
                </a:solidFill>
                <a:effectLst/>
                <a:latin typeface="+mn-lt"/>
                <a:ea typeface="+mn-ea"/>
                <a:cs typeface="+mn-cs"/>
              </a:rPr>
              <a:t>  These are:</a:t>
            </a:r>
          </a:p>
          <a:p>
            <a:endParaRPr lang="en-CA" sz="1200" b="0" i="0" kern="1200" baseline="0" dirty="0" smtClean="0">
              <a:solidFill>
                <a:schemeClr val="tx1"/>
              </a:solidFill>
              <a:effectLst/>
              <a:latin typeface="+mn-lt"/>
              <a:ea typeface="+mn-ea"/>
              <a:cs typeface="+mn-cs"/>
            </a:endParaRPr>
          </a:p>
          <a:p>
            <a:endParaRPr lang="en-CA" dirty="0" smtClean="0"/>
          </a:p>
          <a:p>
            <a:r>
              <a:rPr lang="en-US" sz="1200" b="1" i="0" kern="1200" baseline="0" dirty="0" smtClean="0">
                <a:solidFill>
                  <a:schemeClr val="tx1"/>
                </a:solidFill>
                <a:effectLst/>
                <a:latin typeface="+mn-lt"/>
                <a:ea typeface="+mn-ea"/>
                <a:cs typeface="+mn-cs"/>
              </a:rPr>
              <a:t>1. </a:t>
            </a:r>
            <a:r>
              <a:rPr lang="en-CA" b="1" dirty="0" smtClean="0"/>
              <a:t>Patient-related factors </a:t>
            </a:r>
            <a:r>
              <a:rPr lang="en-CA" dirty="0" smtClean="0"/>
              <a:t>– These are the knowledge, attitudes, beliefs, perceptions and expectations of the patient. Some of the patient-related factors reported to negatively affect adherence are: forgetfulness; anxieties about possible adverse effects; low motivation; inadequate knowledge and skill in managing the disease symptoms and treatment; lack of self-perceived need for treatment; lack of perceived effect of treatment; negative beliefs regarding the efficacy of the treatment; misunderstanding and non-acceptance of the disease; disbelief in the diagnosis; lack of perception of the health risk related to the disease; misunderstanding of treatment instructions; lack of acceptance of monitoring; low treatment expectations; low attendance at follow-up appointments</a:t>
            </a:r>
            <a:r>
              <a:rPr lang="en-CA" baseline="0" dirty="0" smtClean="0"/>
              <a:t> or classes</a:t>
            </a:r>
            <a:r>
              <a:rPr lang="en-CA" dirty="0" smtClean="0"/>
              <a:t>; feelings of hopelessness; frustration with health care providers; and anxiety over the complexity of the drug regimen.</a:t>
            </a:r>
            <a:endParaRPr lang="en-US" sz="1200" b="0" i="0" kern="1200" baseline="0" dirty="0" smtClean="0">
              <a:solidFill>
                <a:schemeClr val="tx1"/>
              </a:solidFill>
              <a:effectLst/>
              <a:latin typeface="+mn-lt"/>
              <a:ea typeface="+mn-ea"/>
              <a:cs typeface="+mn-cs"/>
            </a:endParaRPr>
          </a:p>
          <a:p>
            <a:endParaRPr lang="en-CA" b="1" dirty="0" smtClean="0"/>
          </a:p>
          <a:p>
            <a:r>
              <a:rPr lang="en-CA" b="1" dirty="0" smtClean="0"/>
              <a:t>2. Social and economic related factors </a:t>
            </a:r>
            <a:r>
              <a:rPr lang="en-CA" dirty="0" smtClean="0"/>
              <a:t>– include poverty, low level of education, unemployment, lack of effective social support networks, unstable living conditions, high medication costs</a:t>
            </a:r>
            <a:r>
              <a:rPr lang="en-CA" baseline="0" dirty="0" smtClean="0"/>
              <a:t> and access to delivery or transportation</a:t>
            </a: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smtClean="0">
                <a:solidFill>
                  <a:schemeClr val="tx1"/>
                </a:solidFill>
                <a:effectLst/>
                <a:latin typeface="+mn-lt"/>
                <a:ea typeface="+mn-ea"/>
                <a:cs typeface="+mn-cs"/>
              </a:rPr>
              <a:t>3. </a:t>
            </a:r>
            <a:r>
              <a:rPr lang="en-CA" b="1" dirty="0" smtClean="0"/>
              <a:t>Condition related factors</a:t>
            </a:r>
            <a:r>
              <a:rPr lang="en-CA" dirty="0" smtClean="0"/>
              <a:t> – These represent illness-related demands faced by the patient. Some strong determinants of adherence are those related to the severity of symptoms, level of disability (physical, psychological, social and vocational), rate of progression and severity of the disease, and the availability of effective treatments. Their impact depends on how they influence patients’ risk perception, the importance of following treatment, and the priority placed on adherence. Co-morbidities, such as depression,</a:t>
            </a:r>
            <a:r>
              <a:rPr lang="en-CA" baseline="0" dirty="0" smtClean="0"/>
              <a:t> and substance </a:t>
            </a:r>
            <a:r>
              <a:rPr lang="en-CA" dirty="0" smtClean="0"/>
              <a:t>abuse, are important modifiers of adherence behaviour.</a:t>
            </a:r>
          </a:p>
          <a:p>
            <a:endParaRPr lang="en-US" sz="1200" b="0" i="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smtClean="0">
                <a:solidFill>
                  <a:schemeClr val="tx1"/>
                </a:solidFill>
                <a:effectLst/>
                <a:latin typeface="+mn-lt"/>
                <a:ea typeface="+mn-ea"/>
                <a:cs typeface="+mn-cs"/>
              </a:rPr>
              <a:t>4. </a:t>
            </a:r>
            <a:r>
              <a:rPr lang="en-CA" b="1" dirty="0" smtClean="0"/>
              <a:t>Healthcare system and provider related factors </a:t>
            </a:r>
            <a:r>
              <a:rPr lang="en-CA" dirty="0" smtClean="0"/>
              <a:t>- A good patient-provider relationship may improve adherence. </a:t>
            </a:r>
            <a:r>
              <a:rPr lang="en-CA" sz="2400" spc="-5" dirty="0" smtClean="0">
                <a:solidFill>
                  <a:prstClr val="black"/>
                </a:solidFill>
                <a:cs typeface="Calibri"/>
              </a:rPr>
              <a:t>Team-based</a:t>
            </a:r>
            <a:r>
              <a:rPr lang="en-CA" sz="2400" dirty="0" smtClean="0">
                <a:solidFill>
                  <a:prstClr val="black"/>
                </a:solidFill>
                <a:cs typeface="Calibri"/>
              </a:rPr>
              <a:t> care</a:t>
            </a:r>
            <a:r>
              <a:rPr lang="en-CA" sz="2400" spc="-10" dirty="0" smtClean="0">
                <a:solidFill>
                  <a:prstClr val="black"/>
                </a:solidFill>
                <a:cs typeface="Calibri"/>
              </a:rPr>
              <a:t> </a:t>
            </a:r>
            <a:r>
              <a:rPr lang="en-CA" sz="2400" dirty="0" smtClean="0">
                <a:solidFill>
                  <a:prstClr val="black"/>
                </a:solidFill>
                <a:cs typeface="Calibri"/>
              </a:rPr>
              <a:t>and</a:t>
            </a:r>
            <a:r>
              <a:rPr lang="en-CA" sz="2400" spc="-10" dirty="0" smtClean="0">
                <a:solidFill>
                  <a:prstClr val="black"/>
                </a:solidFill>
                <a:cs typeface="Calibri"/>
              </a:rPr>
              <a:t> </a:t>
            </a:r>
            <a:r>
              <a:rPr lang="en-CA" sz="2400" spc="-5" dirty="0" smtClean="0">
                <a:solidFill>
                  <a:prstClr val="black"/>
                </a:solidFill>
                <a:cs typeface="Calibri"/>
              </a:rPr>
              <a:t>post-hospital follow-up</a:t>
            </a:r>
            <a:r>
              <a:rPr lang="en-CA" sz="2400" dirty="0" smtClean="0">
                <a:solidFill>
                  <a:prstClr val="black"/>
                </a:solidFill>
                <a:cs typeface="Calibri"/>
              </a:rPr>
              <a:t> appointments are also</a:t>
            </a:r>
            <a:r>
              <a:rPr lang="en-CA" sz="2400" baseline="0" dirty="0" smtClean="0">
                <a:solidFill>
                  <a:prstClr val="black"/>
                </a:solidFill>
                <a:cs typeface="Calibri"/>
              </a:rPr>
              <a:t> </a:t>
            </a:r>
            <a:r>
              <a:rPr lang="en-CA" sz="2400" dirty="0" smtClean="0">
                <a:solidFill>
                  <a:prstClr val="black"/>
                </a:solidFill>
                <a:cs typeface="Calibri"/>
              </a:rPr>
              <a:t>associated with higher ad</a:t>
            </a:r>
            <a:r>
              <a:rPr lang="en-CA" sz="2400" spc="-5" dirty="0" smtClean="0">
                <a:solidFill>
                  <a:prstClr val="black"/>
                </a:solidFill>
                <a:cs typeface="Calibri"/>
              </a:rPr>
              <a:t>herence. </a:t>
            </a:r>
            <a:r>
              <a:rPr lang="en-CA" dirty="0" smtClean="0"/>
              <a:t>However there are many factors that have a negative effect. These include</a:t>
            </a:r>
            <a:r>
              <a:rPr lang="en-CA" baseline="0" dirty="0" smtClean="0"/>
              <a:t> </a:t>
            </a:r>
            <a:r>
              <a:rPr lang="en-CA" dirty="0" smtClean="0"/>
              <a:t>inadequate reimbursement by health insurance plans,</a:t>
            </a:r>
            <a:r>
              <a:rPr lang="en-CA" baseline="0" dirty="0" smtClean="0"/>
              <a:t> </a:t>
            </a:r>
            <a:r>
              <a:rPr lang="en-CA" dirty="0" smtClean="0"/>
              <a:t>short consultations, multiple healthcare providers and</a:t>
            </a:r>
            <a:r>
              <a:rPr lang="en-CA" baseline="0" dirty="0" smtClean="0"/>
              <a:t> sites of care</a:t>
            </a:r>
            <a:r>
              <a:rPr lang="en-CA" dirty="0" smtClean="0"/>
              <a:t>,  lack of ability</a:t>
            </a:r>
            <a:r>
              <a:rPr lang="en-CA" baseline="0" dirty="0" smtClean="0"/>
              <a:t> to provide culturally appropriate care, and provider workload</a:t>
            </a:r>
            <a:endParaRPr lang="en-CA"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5. </a:t>
            </a:r>
            <a:r>
              <a:rPr lang="en-CA" b="1" dirty="0" smtClean="0"/>
              <a:t>Treatment related factors</a:t>
            </a:r>
            <a:r>
              <a:rPr lang="en-CA" dirty="0" smtClean="0"/>
              <a:t> - Most notable factors are those related to the complexity of the medical regimen, duration of treatment, previous treatment failures, frequent changes in treatment, the immediacy of beneficial effects, side-effects, and the availability of medical support to follow up and monitor.</a:t>
            </a:r>
          </a:p>
          <a:p>
            <a:endParaRPr lang="en-US" sz="1200" b="0" i="0" kern="1200" baseline="0" dirty="0" smtClean="0">
              <a:solidFill>
                <a:schemeClr val="tx1"/>
              </a:solidFill>
              <a:effectLst/>
              <a:latin typeface="+mn-lt"/>
              <a:ea typeface="+mn-ea"/>
              <a:cs typeface="+mn-cs"/>
            </a:endParaRPr>
          </a:p>
          <a:p>
            <a:pPr marL="0" lvl="0" indent="0" algn="l" rtl="0">
              <a:spcBef>
                <a:spcPts val="0"/>
              </a:spcBef>
              <a:spcAft>
                <a:spcPts val="0"/>
              </a:spcAft>
              <a:buNone/>
            </a:pPr>
            <a:r>
              <a:rPr lang="en-US" baseline="0" dirty="0" smtClean="0"/>
              <a:t>Understanding the dimensions and understanding that many of these factors represent health equity opportunities allows us to assess and predict adherence problems and target interventions  to improve adherence. </a:t>
            </a:r>
            <a:endParaRPr lang="en-US" dirty="0" smtClean="0"/>
          </a:p>
        </p:txBody>
      </p:sp>
      <p:sp>
        <p:nvSpPr>
          <p:cNvPr id="4" name="Slide Number Placeholder 3"/>
          <p:cNvSpPr>
            <a:spLocks noGrp="1"/>
          </p:cNvSpPr>
          <p:nvPr>
            <p:ph type="sldNum" sz="quarter" idx="10"/>
          </p:nvPr>
        </p:nvSpPr>
        <p:spPr/>
        <p:txBody>
          <a:bodyPr/>
          <a:lstStyle/>
          <a:p>
            <a:fld id="{304E7C7B-7E85-4144-840C-31EB7CDDBC69}" type="slidenum">
              <a:rPr lang="en-US" smtClean="0"/>
              <a:t>8</a:t>
            </a:fld>
            <a:endParaRPr lang="en-US"/>
          </a:p>
        </p:txBody>
      </p:sp>
    </p:spTree>
    <p:extLst>
      <p:ext uri="{BB962C8B-B14F-4D97-AF65-F5344CB8AC3E}">
        <p14:creationId xmlns:p14="http://schemas.microsoft.com/office/powerpoint/2010/main" val="1593558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b="0" i="0" kern="1200" dirty="0" smtClean="0">
                <a:solidFill>
                  <a:schemeClr val="tx1"/>
                </a:solidFill>
                <a:effectLst/>
                <a:latin typeface="+mn-lt"/>
                <a:ea typeface="+mn-ea"/>
                <a:cs typeface="+mn-cs"/>
              </a:rPr>
              <a:t>Potential predictors or risk factors of poor adherence to a medication regimen can help </a:t>
            </a:r>
            <a:r>
              <a:rPr lang="en-US" sz="1200" b="0" i="0" kern="1200" dirty="0" smtClean="0">
                <a:solidFill>
                  <a:schemeClr val="tx1"/>
                </a:solidFill>
                <a:effectLst/>
                <a:latin typeface="+mn-lt"/>
                <a:ea typeface="+mn-ea"/>
                <a:cs typeface="+mn-cs"/>
              </a:rPr>
              <a:t>identify and target the patients who are at the greatest risk for nonadherence. </a:t>
            </a:r>
            <a:r>
              <a:rPr lang="en-CA" sz="1200" b="0" i="0" kern="1200" dirty="0" smtClean="0">
                <a:solidFill>
                  <a:schemeClr val="tx1"/>
                </a:solidFill>
                <a:effectLst/>
                <a:latin typeface="+mn-lt"/>
                <a:ea typeface="+mn-ea"/>
                <a:cs typeface="+mn-cs"/>
              </a:rPr>
              <a:t>There are 10 major predictors associated with non-adherence. </a:t>
            </a:r>
          </a:p>
          <a:p>
            <a:pPr marL="685800" lvl="1" indent="-228600">
              <a:buClr>
                <a:srgbClr val="F26523"/>
              </a:buClr>
              <a:buSzPct val="115000"/>
              <a:buFont typeface="+mj-lt"/>
              <a:buAutoNum type="arabicPeriod"/>
            </a:pPr>
            <a:endParaRPr lang="en-CA" sz="1200" dirty="0" smtClean="0"/>
          </a:p>
          <a:p>
            <a:pPr marL="685800" marR="0" lvl="1" indent="-228600" algn="l" defTabSz="914400" rtl="0" eaLnBrk="1" fontAlgn="auto" latinLnBrk="0" hangingPunct="1">
              <a:lnSpc>
                <a:spcPct val="100000"/>
              </a:lnSpc>
              <a:spcBef>
                <a:spcPts val="0"/>
              </a:spcBef>
              <a:spcAft>
                <a:spcPts val="0"/>
              </a:spcAft>
              <a:buClr>
                <a:srgbClr val="F26523"/>
              </a:buClr>
              <a:buSzPct val="115000"/>
              <a:buFont typeface="+mj-lt"/>
              <a:buAutoNum type="arabicPeriod"/>
              <a:tabLst/>
              <a:defRPr/>
            </a:pPr>
            <a:r>
              <a:rPr lang="en-CA" dirty="0" smtClean="0">
                <a:solidFill>
                  <a:schemeClr val="tx1"/>
                </a:solidFill>
              </a:rPr>
              <a:t>Regimen complexity</a:t>
            </a:r>
          </a:p>
          <a:p>
            <a:pPr marL="685800" lvl="1" indent="-228600">
              <a:buClr>
                <a:srgbClr val="F26523"/>
              </a:buClr>
              <a:buSzPct val="115000"/>
              <a:buFont typeface="+mj-lt"/>
              <a:buAutoNum type="arabicPeriod"/>
            </a:pPr>
            <a:r>
              <a:rPr lang="en-CA" dirty="0" smtClean="0">
                <a:solidFill>
                  <a:schemeClr val="tx1"/>
                </a:solidFill>
              </a:rPr>
              <a:t>Side-effects</a:t>
            </a:r>
          </a:p>
          <a:p>
            <a:pPr marL="685800" lvl="1" indent="-228600">
              <a:buClr>
                <a:srgbClr val="F26523"/>
              </a:buClr>
              <a:buSzPct val="115000"/>
              <a:buFont typeface="+mj-lt"/>
              <a:buAutoNum type="arabicPeriod"/>
            </a:pPr>
            <a:r>
              <a:rPr lang="en-CA" dirty="0" smtClean="0">
                <a:solidFill>
                  <a:schemeClr val="tx1"/>
                </a:solidFill>
              </a:rPr>
              <a:t>Treatment of asymptomatic disease</a:t>
            </a:r>
          </a:p>
          <a:p>
            <a:pPr marL="685800" lvl="1" indent="-228600">
              <a:buClr>
                <a:srgbClr val="F26523"/>
              </a:buClr>
              <a:buSzPct val="115000"/>
              <a:buFont typeface="+mj-lt"/>
              <a:buAutoNum type="arabicPeriod"/>
            </a:pPr>
            <a:r>
              <a:rPr lang="en-CA" dirty="0" smtClean="0">
                <a:solidFill>
                  <a:schemeClr val="tx1"/>
                </a:solidFill>
              </a:rPr>
              <a:t>Inadequate medical follow-up</a:t>
            </a:r>
            <a:endParaRPr lang="en-CA" sz="1200" dirty="0" smtClean="0"/>
          </a:p>
          <a:p>
            <a:pPr marL="685800" lvl="1" indent="-228600">
              <a:buClr>
                <a:srgbClr val="F26523"/>
              </a:buClr>
              <a:buSzPct val="115000"/>
              <a:buFont typeface="+mj-lt"/>
              <a:buAutoNum type="arabicPeriod"/>
            </a:pPr>
            <a:r>
              <a:rPr lang="en-CA" sz="1200" dirty="0" smtClean="0"/>
              <a:t>Missed appointments</a:t>
            </a:r>
          </a:p>
          <a:p>
            <a:pPr marL="685800" lvl="1" indent="-228600">
              <a:buClr>
                <a:srgbClr val="F26523"/>
              </a:buClr>
              <a:buSzPct val="115000"/>
              <a:buFont typeface="+mj-lt"/>
              <a:buAutoNum type="arabicPeriod"/>
            </a:pPr>
            <a:r>
              <a:rPr lang="en-CA" sz="1200" dirty="0" smtClean="0">
                <a:solidFill>
                  <a:prstClr val="black"/>
                </a:solidFill>
              </a:rPr>
              <a:t>Negative treatment beliefs</a:t>
            </a:r>
          </a:p>
          <a:p>
            <a:pPr marL="685800" lvl="1" indent="-228600">
              <a:buClr>
                <a:srgbClr val="F26523"/>
              </a:buClr>
              <a:buSzPct val="115000"/>
              <a:buFont typeface="+mj-lt"/>
              <a:buAutoNum type="arabicPeriod"/>
            </a:pPr>
            <a:r>
              <a:rPr lang="en-CA" sz="1200" dirty="0" smtClean="0">
                <a:solidFill>
                  <a:prstClr val="black"/>
                </a:solidFill>
              </a:rPr>
              <a:t>Poor insight into illness</a:t>
            </a:r>
          </a:p>
          <a:p>
            <a:pPr marL="685800" lvl="1" indent="-228600">
              <a:buClr>
                <a:srgbClr val="F26523"/>
              </a:buClr>
              <a:buSzPct val="115000"/>
              <a:buFont typeface="+mj-lt"/>
              <a:buAutoNum type="arabicPeriod"/>
            </a:pPr>
            <a:r>
              <a:rPr lang="en-CA" dirty="0" smtClean="0">
                <a:solidFill>
                  <a:schemeClr val="tx1"/>
                </a:solidFill>
              </a:rPr>
              <a:t>Cognitive impairment</a:t>
            </a:r>
          </a:p>
          <a:p>
            <a:pPr marL="685800" lvl="1" indent="-228600">
              <a:buClr>
                <a:srgbClr val="F26523"/>
              </a:buClr>
              <a:buSzPct val="115000"/>
              <a:buFont typeface="+mj-lt"/>
              <a:buAutoNum type="arabicPeriod"/>
            </a:pPr>
            <a:r>
              <a:rPr lang="en-CA" dirty="0" smtClean="0">
                <a:solidFill>
                  <a:schemeClr val="tx1"/>
                </a:solidFill>
              </a:rPr>
              <a:t>Depression or other mental </a:t>
            </a:r>
            <a:r>
              <a:rPr lang="en-CA" dirty="0" smtClean="0"/>
              <a:t>health </a:t>
            </a:r>
            <a:r>
              <a:rPr lang="en-CA" dirty="0" smtClean="0">
                <a:solidFill>
                  <a:schemeClr val="tx1"/>
                </a:solidFill>
              </a:rPr>
              <a:t>conditions</a:t>
            </a:r>
          </a:p>
          <a:p>
            <a:pPr marL="685800" lvl="1" indent="-228600">
              <a:buClr>
                <a:srgbClr val="F26523"/>
              </a:buClr>
              <a:buSzPct val="115000"/>
              <a:buFont typeface="+mj-lt"/>
              <a:buAutoNum type="arabicPeriod"/>
            </a:pPr>
            <a:r>
              <a:rPr lang="en-CA" dirty="0" smtClean="0">
                <a:solidFill>
                  <a:schemeClr val="tx1"/>
                </a:solidFill>
              </a:rPr>
              <a:t>High medication costs</a:t>
            </a:r>
          </a:p>
          <a:p>
            <a:endParaRPr lang="en-CA"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b="0" i="0" kern="1200" dirty="0" smtClean="0">
                <a:solidFill>
                  <a:schemeClr val="tx1"/>
                </a:solidFill>
                <a:effectLst/>
                <a:latin typeface="+mn-lt"/>
                <a:ea typeface="+mn-ea"/>
                <a:cs typeface="+mn-cs"/>
              </a:rPr>
              <a:t>When these predictors are present, clinicians should have a heightened awareness of the possibility of poor adherence, however, patients may still be non-adherent even in the absence</a:t>
            </a:r>
            <a:r>
              <a:rPr lang="en-CA" sz="1200" b="0" i="0" kern="1200" baseline="0" dirty="0" smtClean="0">
                <a:solidFill>
                  <a:schemeClr val="tx1"/>
                </a:solidFill>
                <a:effectLst/>
                <a:latin typeface="+mn-lt"/>
                <a:ea typeface="+mn-ea"/>
                <a:cs typeface="+mn-cs"/>
              </a:rPr>
              <a:t> of any of these predictors.</a:t>
            </a:r>
          </a:p>
          <a:p>
            <a:pPr marL="171450" indent="-171450">
              <a:buFont typeface="Arial" panose="020B0604020202020204" pitchFamily="34" charset="0"/>
              <a:buChar char="•"/>
            </a:pPr>
            <a:endParaRPr lang="en-CA" sz="12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smtClean="0">
                <a:solidFill>
                  <a:schemeClr val="tx1"/>
                </a:solidFill>
                <a:latin typeface="+mn-lt"/>
                <a:ea typeface="+mn-ea"/>
                <a:cs typeface="+mn-cs"/>
              </a:rPr>
              <a:t>Some barriers to adherence to therapy are more common in older patients and warrant particular attention. For example, although patients of any age may forget to take their medication, for some older patients memory difficulties may be exacerbated by medications or conditions associated with cognitive impairment. In addition, older patients are often receiving treatment for several other chronic health conditions simultaneously. The resulting polypharmacy is a well-recognized problem for many older patients, presenting both pharmacological and adherence risks. The treatment of multiple conditions can result in complicated and burdensome medication regimens that require medications to be taken many times per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u="none" strike="noStrike"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4E7C7B-7E85-4144-840C-31EB7CDDBC69}" type="slidenum">
              <a:rPr lang="en-US" smtClean="0"/>
              <a:t>9</a:t>
            </a:fld>
            <a:endParaRPr lang="en-US"/>
          </a:p>
        </p:txBody>
      </p:sp>
    </p:spTree>
    <p:extLst>
      <p:ext uri="{BB962C8B-B14F-4D97-AF65-F5344CB8AC3E}">
        <p14:creationId xmlns:p14="http://schemas.microsoft.com/office/powerpoint/2010/main" val="118093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C10135-FB3E-FF4E-9E4E-FD6A85CFE5D0}" type="datetimeFigureOut">
              <a:rPr lang="en-US" smtClean="0"/>
              <a:t>05/18/2022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154225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10135-FB3E-FF4E-9E4E-FD6A85CFE5D0}" type="datetimeFigureOut">
              <a:rPr lang="en-US" smtClean="0"/>
              <a:t>05/18/2022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39486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C10135-FB3E-FF4E-9E4E-FD6A85CFE5D0}" type="datetimeFigureOut">
              <a:rPr lang="en-US" smtClean="0"/>
              <a:t>05/18/2022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1741790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C10135-FB3E-FF4E-9E4E-FD6A85CFE5D0}" type="datetimeFigureOut">
              <a:rPr lang="en-US" smtClean="0"/>
              <a:t>05/18/2022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2425103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C10135-FB3E-FF4E-9E4E-FD6A85CFE5D0}" type="datetimeFigureOut">
              <a:rPr lang="en-US" smtClean="0"/>
              <a:t>05/18/2022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378760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C10135-FB3E-FF4E-9E4E-FD6A85CFE5D0}" type="datetimeFigureOut">
              <a:rPr lang="en-US" smtClean="0"/>
              <a:t>05/18/2022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1260732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31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gular Page">
    <p:spTree>
      <p:nvGrpSpPr>
        <p:cNvPr id="1" name=""/>
        <p:cNvGrpSpPr/>
        <p:nvPr/>
      </p:nvGrpSpPr>
      <p:grpSpPr>
        <a:xfrm>
          <a:off x="0" y="0"/>
          <a:ext cx="0" cy="0"/>
          <a:chOff x="0" y="0"/>
          <a:chExt cx="0" cy="0"/>
        </a:xfrm>
      </p:grpSpPr>
      <p:sp>
        <p:nvSpPr>
          <p:cNvPr id="2" name="Title 1"/>
          <p:cNvSpPr>
            <a:spLocks noGrp="1"/>
          </p:cNvSpPr>
          <p:nvPr>
            <p:ph type="title"/>
          </p:nvPr>
        </p:nvSpPr>
        <p:spPr>
          <a:xfrm>
            <a:off x="602876" y="267600"/>
            <a:ext cx="6631642" cy="461666"/>
          </a:xfrm>
        </p:spPr>
        <p:txBody>
          <a:bodyPr anchor="t" anchorCtr="0">
            <a:normAutofit/>
          </a:bodyPr>
          <a:lstStyle>
            <a:lvl1pPr>
              <a:defRPr sz="2400" b="1">
                <a:latin typeface="+mn-lt"/>
              </a:defRPr>
            </a:lvl1pPr>
          </a:lstStyle>
          <a:p>
            <a:r>
              <a:rPr lang="en-US" dirty="0"/>
              <a:t>Click to edit Master title style</a:t>
            </a:r>
          </a:p>
        </p:txBody>
      </p:sp>
      <p:pic>
        <p:nvPicPr>
          <p:cNvPr id="9" name="Picture 8">
            <a:extLst>
              <a:ext uri="{FF2B5EF4-FFF2-40B4-BE49-F238E27FC236}">
                <a16:creationId xmlns:a16="http://schemas.microsoft.com/office/drawing/2014/main" xmlns="" id="{07AAFC95-8A7F-3243-B45B-6D6C62362F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a:extLst>
              <a:ext uri="{FF2B5EF4-FFF2-40B4-BE49-F238E27FC236}">
                <a16:creationId xmlns:a16="http://schemas.microsoft.com/office/drawing/2014/main" xmlns="" id="{CA4F8F88-3640-CB46-994A-FAF78D6B6F95}"/>
              </a:ext>
            </a:extLst>
          </p:cNvPr>
          <p:cNvSpPr/>
          <p:nvPr userDrawn="1"/>
        </p:nvSpPr>
        <p:spPr>
          <a:xfrm>
            <a:off x="-4" y="6248399"/>
            <a:ext cx="8010148" cy="609601"/>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xmlns="" id="{79938A45-6D5B-9842-B241-51500788C831}"/>
              </a:ext>
            </a:extLst>
          </p:cNvPr>
          <p:cNvSpPr txBox="1"/>
          <p:nvPr userDrawn="1"/>
        </p:nvSpPr>
        <p:spPr>
          <a:xfrm>
            <a:off x="4408937" y="6313354"/>
            <a:ext cx="3552564" cy="369332"/>
          </a:xfrm>
          <a:prstGeom prst="rect">
            <a:avLst/>
          </a:prstGeom>
          <a:noFill/>
        </p:spPr>
        <p:txBody>
          <a:bodyPr wrap="square" rtlCol="0">
            <a:spAutoFit/>
          </a:bodyPr>
          <a:lstStyle/>
          <a:p>
            <a:pPr algn="r">
              <a:defRPr/>
            </a:pPr>
            <a:r>
              <a:rPr lang="en-US" dirty="0">
                <a:solidFill>
                  <a:prstClr val="white"/>
                </a:solidFill>
              </a:rPr>
              <a:t>Tackling </a:t>
            </a:r>
            <a:r>
              <a:rPr lang="en-US" b="1" dirty="0">
                <a:solidFill>
                  <a:prstClr val="white"/>
                </a:solidFill>
              </a:rPr>
              <a:t>Delirium</a:t>
            </a:r>
          </a:p>
        </p:txBody>
      </p:sp>
      <p:sp>
        <p:nvSpPr>
          <p:cNvPr id="16" name="Slide Number Placeholder 5">
            <a:extLst>
              <a:ext uri="{FF2B5EF4-FFF2-40B4-BE49-F238E27FC236}">
                <a16:creationId xmlns:a16="http://schemas.microsoft.com/office/drawing/2014/main" xmlns="" id="{4B2C2DD3-C637-4244-8399-10A49834B62A}"/>
              </a:ext>
            </a:extLst>
          </p:cNvPr>
          <p:cNvSpPr txBox="1">
            <a:spLocks/>
          </p:cNvSpPr>
          <p:nvPr userDrawn="1"/>
        </p:nvSpPr>
        <p:spPr>
          <a:xfrm>
            <a:off x="197116"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solidFill>
                  <a:prstClr val="white"/>
                </a:solidFill>
              </a:rPr>
              <a:pPr/>
              <a:t>‹#›</a:t>
            </a:fld>
            <a:endParaRPr lang="en-US" dirty="0">
              <a:solidFill>
                <a:prstClr val="white"/>
              </a:solidFill>
            </a:endParaRPr>
          </a:p>
        </p:txBody>
      </p:sp>
      <p:pic>
        <p:nvPicPr>
          <p:cNvPr id="10" name="Picture 9">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7603" y="6248399"/>
            <a:ext cx="857525" cy="499242"/>
          </a:xfrm>
          <a:prstGeom prst="rect">
            <a:avLst/>
          </a:prstGeom>
        </p:spPr>
      </p:pic>
    </p:spTree>
    <p:extLst>
      <p:ext uri="{BB962C8B-B14F-4D97-AF65-F5344CB8AC3E}">
        <p14:creationId xmlns:p14="http://schemas.microsoft.com/office/powerpoint/2010/main" val="1333234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_BG_Intr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AC62DD-DC7E-0947-A791-7238218683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288"/>
            <a:ext cx="9144000" cy="6858000"/>
          </a:xfrm>
          <a:prstGeom prst="rect">
            <a:avLst/>
          </a:prstGeom>
        </p:spPr>
      </p:pic>
      <p:sp>
        <p:nvSpPr>
          <p:cNvPr id="2" name="Title 1"/>
          <p:cNvSpPr>
            <a:spLocks noGrp="1"/>
          </p:cNvSpPr>
          <p:nvPr>
            <p:ph type="title"/>
          </p:nvPr>
        </p:nvSpPr>
        <p:spPr>
          <a:xfrm>
            <a:off x="602876" y="267600"/>
            <a:ext cx="6631642" cy="461666"/>
          </a:xfrm>
        </p:spPr>
        <p:txBody>
          <a:bodyPr anchor="t" anchorCtr="0">
            <a:normAutofit/>
          </a:bodyPr>
          <a:lstStyle>
            <a:lvl1pPr>
              <a:defRPr sz="2400" b="1">
                <a:latin typeface="+mn-lt"/>
              </a:defRPr>
            </a:lvl1pPr>
          </a:lstStyle>
          <a:p>
            <a:r>
              <a:rPr lang="en-US" dirty="0"/>
              <a:t>Click to edit Master title style</a:t>
            </a:r>
          </a:p>
        </p:txBody>
      </p:sp>
      <p:pic>
        <p:nvPicPr>
          <p:cNvPr id="9" name="Picture 8">
            <a:extLst>
              <a:ext uri="{FF2B5EF4-FFF2-40B4-BE49-F238E27FC236}">
                <a16:creationId xmlns:a16="http://schemas.microsoft.com/office/drawing/2014/main" xmlns="" id="{07AAFC95-8A7F-3243-B45B-6D6C62362F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xmlns="" id="{79938A45-6D5B-9842-B241-51500788C831}"/>
              </a:ext>
            </a:extLst>
          </p:cNvPr>
          <p:cNvSpPr txBox="1"/>
          <p:nvPr userDrawn="1"/>
        </p:nvSpPr>
        <p:spPr>
          <a:xfrm>
            <a:off x="2899036" y="6320754"/>
            <a:ext cx="3552564" cy="369332"/>
          </a:xfrm>
          <a:prstGeom prst="rect">
            <a:avLst/>
          </a:prstGeom>
          <a:noFill/>
        </p:spPr>
        <p:txBody>
          <a:bodyPr wrap="square" rtlCol="0">
            <a:spAutoFit/>
          </a:bodyPr>
          <a:lstStyle/>
          <a:p>
            <a:pPr algn="r">
              <a:defRPr/>
            </a:pPr>
            <a:r>
              <a:rPr lang="en-US" dirty="0">
                <a:solidFill>
                  <a:prstClr val="white"/>
                </a:solidFill>
              </a:rPr>
              <a:t>Tackling </a:t>
            </a:r>
            <a:r>
              <a:rPr lang="en-US" b="1" dirty="0">
                <a:solidFill>
                  <a:prstClr val="white"/>
                </a:solidFill>
              </a:rPr>
              <a:t>Delirium</a:t>
            </a:r>
          </a:p>
        </p:txBody>
      </p:sp>
      <p:sp>
        <p:nvSpPr>
          <p:cNvPr id="16" name="Slide Number Placeholder 5">
            <a:extLst>
              <a:ext uri="{FF2B5EF4-FFF2-40B4-BE49-F238E27FC236}">
                <a16:creationId xmlns:a16="http://schemas.microsoft.com/office/drawing/2014/main" xmlns="" id="{4B2C2DD3-C637-4244-8399-10A49834B62A}"/>
              </a:ext>
            </a:extLst>
          </p:cNvPr>
          <p:cNvSpPr txBox="1">
            <a:spLocks/>
          </p:cNvSpPr>
          <p:nvPr userDrawn="1"/>
        </p:nvSpPr>
        <p:spPr>
          <a:xfrm>
            <a:off x="197116"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solidFill>
                  <a:prstClr val="white"/>
                </a:solidFill>
              </a:rPr>
              <a:pPr/>
              <a:t>‹#›</a:t>
            </a:fld>
            <a:endParaRPr lang="en-US" dirty="0">
              <a:solidFill>
                <a:prstClr val="white"/>
              </a:solidFill>
            </a:endParaRPr>
          </a:p>
        </p:txBody>
      </p:sp>
      <p:sp>
        <p:nvSpPr>
          <p:cNvPr id="14" name="TextBox 13"/>
          <p:cNvSpPr txBox="1"/>
          <p:nvPr userDrawn="1"/>
        </p:nvSpPr>
        <p:spPr>
          <a:xfrm>
            <a:off x="1598004" y="6356351"/>
            <a:ext cx="2810933" cy="369332"/>
          </a:xfrm>
          <a:prstGeom prst="rect">
            <a:avLst/>
          </a:prstGeom>
          <a:noFill/>
        </p:spPr>
        <p:txBody>
          <a:bodyPr wrap="square" rtlCol="0">
            <a:spAutoFit/>
          </a:bodyPr>
          <a:lstStyle/>
          <a:p>
            <a:r>
              <a:rPr lang="en-US" dirty="0">
                <a:solidFill>
                  <a:srgbClr val="FF0000"/>
                </a:solidFill>
              </a:rPr>
              <a:t>Pre launch DRAFT</a:t>
            </a:r>
          </a:p>
        </p:txBody>
      </p:sp>
      <p:sp>
        <p:nvSpPr>
          <p:cNvPr id="19" name="Rectangle 18">
            <a:extLst>
              <a:ext uri="{FF2B5EF4-FFF2-40B4-BE49-F238E27FC236}">
                <a16:creationId xmlns:a16="http://schemas.microsoft.com/office/drawing/2014/main" xmlns="" id="{CA4F8F88-3640-CB46-994A-FAF78D6B6F95}"/>
              </a:ext>
            </a:extLst>
          </p:cNvPr>
          <p:cNvSpPr/>
          <p:nvPr userDrawn="1"/>
        </p:nvSpPr>
        <p:spPr>
          <a:xfrm>
            <a:off x="-4" y="6248399"/>
            <a:ext cx="8010148" cy="609601"/>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167603" y="6248399"/>
            <a:ext cx="857525" cy="499242"/>
          </a:xfrm>
          <a:prstGeom prst="rect">
            <a:avLst/>
          </a:prstGeom>
        </p:spPr>
      </p:pic>
      <p:sp>
        <p:nvSpPr>
          <p:cNvPr id="21" name="TextBox 20">
            <a:extLst>
              <a:ext uri="{FF2B5EF4-FFF2-40B4-BE49-F238E27FC236}">
                <a16:creationId xmlns:a16="http://schemas.microsoft.com/office/drawing/2014/main" xmlns="" id="{79938A45-6D5B-9842-B241-51500788C831}"/>
              </a:ext>
            </a:extLst>
          </p:cNvPr>
          <p:cNvSpPr txBox="1"/>
          <p:nvPr userDrawn="1"/>
        </p:nvSpPr>
        <p:spPr>
          <a:xfrm>
            <a:off x="4408937" y="6281088"/>
            <a:ext cx="3552564" cy="369332"/>
          </a:xfrm>
          <a:prstGeom prst="rect">
            <a:avLst/>
          </a:prstGeom>
          <a:noFill/>
        </p:spPr>
        <p:txBody>
          <a:bodyPr wrap="square" rtlCol="0">
            <a:spAutoFit/>
          </a:bodyPr>
          <a:lstStyle/>
          <a:p>
            <a:pPr algn="r">
              <a:defRPr/>
            </a:pPr>
            <a:r>
              <a:rPr lang="en-US" dirty="0">
                <a:solidFill>
                  <a:prstClr val="white"/>
                </a:solidFill>
              </a:rPr>
              <a:t>Tackling </a:t>
            </a:r>
            <a:r>
              <a:rPr lang="en-US" b="1" dirty="0">
                <a:solidFill>
                  <a:prstClr val="white"/>
                </a:solidFill>
              </a:rPr>
              <a:t>Delirium</a:t>
            </a:r>
          </a:p>
        </p:txBody>
      </p:sp>
    </p:spTree>
    <p:extLst>
      <p:ext uri="{BB962C8B-B14F-4D97-AF65-F5344CB8AC3E}">
        <p14:creationId xmlns:p14="http://schemas.microsoft.com/office/powerpoint/2010/main" val="2072768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Case Stud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A843F7B-DCEA-2249-98A6-AB6EB95AA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xmlns="" id="{07AAFC95-8A7F-3243-B45B-6D6C62362F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Placeholder 13">
            <a:extLst>
              <a:ext uri="{FF2B5EF4-FFF2-40B4-BE49-F238E27FC236}">
                <a16:creationId xmlns:a16="http://schemas.microsoft.com/office/drawing/2014/main" xmlns="" id="{530209E0-C656-664D-96E6-808512FCB6AB}"/>
              </a:ext>
            </a:extLst>
          </p:cNvPr>
          <p:cNvSpPr>
            <a:spLocks noGrp="1"/>
          </p:cNvSpPr>
          <p:nvPr>
            <p:ph type="body" sz="quarter" idx="13"/>
          </p:nvPr>
        </p:nvSpPr>
        <p:spPr>
          <a:xfrm>
            <a:off x="602876" y="267600"/>
            <a:ext cx="5741988" cy="576263"/>
          </a:xfrm>
        </p:spPr>
        <p:txBody>
          <a:bodyPr>
            <a:normAutofit/>
          </a:bodyPr>
          <a:lstStyle>
            <a:lvl1pPr marL="0" indent="0">
              <a:buNone/>
              <a:defRPr sz="2400" b="1"/>
            </a:lvl1pPr>
          </a:lstStyle>
          <a:p>
            <a:pPr lvl="0"/>
            <a:r>
              <a:rPr lang="en-US" dirty="0"/>
              <a:t>Click to edit Master text styles</a:t>
            </a:r>
          </a:p>
        </p:txBody>
      </p:sp>
      <p:sp>
        <p:nvSpPr>
          <p:cNvPr id="17" name="Slide Number Placeholder 5">
            <a:extLst>
              <a:ext uri="{FF2B5EF4-FFF2-40B4-BE49-F238E27FC236}">
                <a16:creationId xmlns:a16="http://schemas.microsoft.com/office/drawing/2014/main" xmlns="" id="{FFF78FDB-D957-0E4D-8BE6-B708B9B31D87}"/>
              </a:ext>
            </a:extLst>
          </p:cNvPr>
          <p:cNvSpPr txBox="1">
            <a:spLocks/>
          </p:cNvSpPr>
          <p:nvPr userDrawn="1"/>
        </p:nvSpPr>
        <p:spPr>
          <a:xfrm>
            <a:off x="197116"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solidFill>
                  <a:prstClr val="white"/>
                </a:solidFill>
              </a:rPr>
              <a:pPr/>
              <a:t>‹#›</a:t>
            </a:fld>
            <a:endParaRPr lang="en-US" dirty="0">
              <a:solidFill>
                <a:prstClr val="white"/>
              </a:solidFill>
            </a:endParaRPr>
          </a:p>
        </p:txBody>
      </p:sp>
      <p:sp>
        <p:nvSpPr>
          <p:cNvPr id="19" name="Rectangle 18">
            <a:extLst>
              <a:ext uri="{FF2B5EF4-FFF2-40B4-BE49-F238E27FC236}">
                <a16:creationId xmlns:a16="http://schemas.microsoft.com/office/drawing/2014/main" xmlns="" id="{CA4F8F88-3640-CB46-994A-FAF78D6B6F95}"/>
              </a:ext>
            </a:extLst>
          </p:cNvPr>
          <p:cNvSpPr/>
          <p:nvPr userDrawn="1"/>
        </p:nvSpPr>
        <p:spPr>
          <a:xfrm>
            <a:off x="-4" y="6248399"/>
            <a:ext cx="8010148" cy="609601"/>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167603" y="6248399"/>
            <a:ext cx="857525" cy="499242"/>
          </a:xfrm>
          <a:prstGeom prst="rect">
            <a:avLst/>
          </a:prstGeom>
        </p:spPr>
      </p:pic>
      <p:sp>
        <p:nvSpPr>
          <p:cNvPr id="21" name="TextBox 20">
            <a:extLst>
              <a:ext uri="{FF2B5EF4-FFF2-40B4-BE49-F238E27FC236}">
                <a16:creationId xmlns:a16="http://schemas.microsoft.com/office/drawing/2014/main" xmlns="" id="{79938A45-6D5B-9842-B241-51500788C831}"/>
              </a:ext>
            </a:extLst>
          </p:cNvPr>
          <p:cNvSpPr txBox="1"/>
          <p:nvPr userDrawn="1"/>
        </p:nvSpPr>
        <p:spPr>
          <a:xfrm>
            <a:off x="4408937" y="6281088"/>
            <a:ext cx="3552564" cy="369332"/>
          </a:xfrm>
          <a:prstGeom prst="rect">
            <a:avLst/>
          </a:prstGeom>
          <a:noFill/>
        </p:spPr>
        <p:txBody>
          <a:bodyPr wrap="square" rtlCol="0">
            <a:spAutoFit/>
          </a:bodyPr>
          <a:lstStyle/>
          <a:p>
            <a:pPr algn="r">
              <a:defRPr/>
            </a:pPr>
            <a:r>
              <a:rPr lang="en-US" dirty="0">
                <a:solidFill>
                  <a:prstClr val="white"/>
                </a:solidFill>
              </a:rPr>
              <a:t>Tackling </a:t>
            </a:r>
            <a:r>
              <a:rPr lang="en-US" b="1" dirty="0">
                <a:solidFill>
                  <a:prstClr val="white"/>
                </a:solidFill>
              </a:rPr>
              <a:t>Delirium</a:t>
            </a:r>
          </a:p>
        </p:txBody>
      </p:sp>
    </p:spTree>
    <p:extLst>
      <p:ext uri="{BB962C8B-B14F-4D97-AF65-F5344CB8AC3E}">
        <p14:creationId xmlns:p14="http://schemas.microsoft.com/office/powerpoint/2010/main" val="731757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Hex">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A843F7B-DCEA-2249-98A6-AB6EB95AA9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 y="0"/>
            <a:ext cx="9144004" cy="6477000"/>
          </a:xfrm>
          <a:prstGeom prst="rect">
            <a:avLst/>
          </a:prstGeom>
        </p:spPr>
      </p:pic>
      <p:sp>
        <p:nvSpPr>
          <p:cNvPr id="6" name="Slide Number Placeholder 5"/>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pic>
        <p:nvPicPr>
          <p:cNvPr id="9" name="Picture 8">
            <a:extLst>
              <a:ext uri="{FF2B5EF4-FFF2-40B4-BE49-F238E27FC236}">
                <a16:creationId xmlns:a16="http://schemas.microsoft.com/office/drawing/2014/main" xmlns="" id="{07AAFC95-8A7F-3243-B45B-6D6C62362F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Placeholder 13">
            <a:extLst>
              <a:ext uri="{FF2B5EF4-FFF2-40B4-BE49-F238E27FC236}">
                <a16:creationId xmlns:a16="http://schemas.microsoft.com/office/drawing/2014/main" xmlns="" id="{530209E0-C656-664D-96E6-808512FCB6AB}"/>
              </a:ext>
            </a:extLst>
          </p:cNvPr>
          <p:cNvSpPr>
            <a:spLocks noGrp="1"/>
          </p:cNvSpPr>
          <p:nvPr>
            <p:ph type="body" sz="quarter" idx="13"/>
          </p:nvPr>
        </p:nvSpPr>
        <p:spPr>
          <a:xfrm>
            <a:off x="602876" y="267600"/>
            <a:ext cx="5741988" cy="576263"/>
          </a:xfrm>
        </p:spPr>
        <p:txBody>
          <a:bodyPr>
            <a:normAutofit/>
          </a:bodyPr>
          <a:lstStyle>
            <a:lvl1pPr marL="0" indent="0">
              <a:buNone/>
              <a:defRPr sz="2400" b="1"/>
            </a:lvl1pPr>
          </a:lstStyle>
          <a:p>
            <a:pPr lvl="0"/>
            <a:r>
              <a:rPr lang="en-US" dirty="0"/>
              <a:t>Click to edit Master text styles</a:t>
            </a:r>
          </a:p>
        </p:txBody>
      </p:sp>
      <p:sp>
        <p:nvSpPr>
          <p:cNvPr id="2" name="Rectangle 1">
            <a:extLst>
              <a:ext uri="{FF2B5EF4-FFF2-40B4-BE49-F238E27FC236}">
                <a16:creationId xmlns:a16="http://schemas.microsoft.com/office/drawing/2014/main" xmlns="" id="{653990B8-5167-D24C-9D2C-DE2993D87A77}"/>
              </a:ext>
            </a:extLst>
          </p:cNvPr>
          <p:cNvSpPr/>
          <p:nvPr userDrawn="1"/>
        </p:nvSpPr>
        <p:spPr>
          <a:xfrm>
            <a:off x="-4" y="6248399"/>
            <a:ext cx="7580380" cy="609601"/>
          </a:xfrm>
          <a:prstGeom prst="rect">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a16="http://schemas.microsoft.com/office/drawing/2014/main" xmlns="" id="{2A583E2C-DE8F-794C-889C-E39386522DD7}"/>
              </a:ext>
            </a:extLst>
          </p:cNvPr>
          <p:cNvSpPr txBox="1"/>
          <p:nvPr userDrawn="1"/>
        </p:nvSpPr>
        <p:spPr>
          <a:xfrm>
            <a:off x="3959740" y="6317432"/>
            <a:ext cx="3552564" cy="369332"/>
          </a:xfrm>
          <a:prstGeom prst="rect">
            <a:avLst/>
          </a:prstGeom>
          <a:noFill/>
        </p:spPr>
        <p:txBody>
          <a:bodyPr wrap="square" rtlCol="0">
            <a:spAutoFit/>
          </a:bodyPr>
          <a:lstStyle/>
          <a:p>
            <a:pPr algn="r">
              <a:defRPr/>
            </a:pPr>
            <a:r>
              <a:rPr lang="en-US" dirty="0">
                <a:solidFill>
                  <a:prstClr val="white"/>
                </a:solidFill>
              </a:rPr>
              <a:t>Tackling </a:t>
            </a:r>
            <a:r>
              <a:rPr lang="en-US" b="1" dirty="0">
                <a:solidFill>
                  <a:prstClr val="white"/>
                </a:solidFill>
              </a:rPr>
              <a:t>Delirium</a:t>
            </a:r>
          </a:p>
        </p:txBody>
      </p:sp>
      <p:sp>
        <p:nvSpPr>
          <p:cNvPr id="13" name="Slide Number Placeholder 5">
            <a:extLst>
              <a:ext uri="{FF2B5EF4-FFF2-40B4-BE49-F238E27FC236}">
                <a16:creationId xmlns:a16="http://schemas.microsoft.com/office/drawing/2014/main" xmlns="" id="{6245B394-1700-5D4C-A386-17A800C1C350}"/>
              </a:ext>
            </a:extLst>
          </p:cNvPr>
          <p:cNvSpPr txBox="1">
            <a:spLocks/>
          </p:cNvSpPr>
          <p:nvPr userDrawn="1"/>
        </p:nvSpPr>
        <p:spPr>
          <a:xfrm>
            <a:off x="197116"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solidFill>
                  <a:prstClr val="white"/>
                </a:solidFill>
              </a:rPr>
              <a:pPr/>
              <a:t>‹#›</a:t>
            </a:fld>
            <a:endParaRPr lang="en-US" dirty="0">
              <a:solidFill>
                <a:prstClr val="white"/>
              </a:solidFill>
            </a:endParaRPr>
          </a:p>
        </p:txBody>
      </p:sp>
      <p:pic>
        <p:nvPicPr>
          <p:cNvPr id="14" name="Picture 13">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927171" y="6261221"/>
            <a:ext cx="857525" cy="499242"/>
          </a:xfrm>
          <a:prstGeom prst="rect">
            <a:avLst/>
          </a:prstGeom>
        </p:spPr>
      </p:pic>
    </p:spTree>
    <p:extLst>
      <p:ext uri="{BB962C8B-B14F-4D97-AF65-F5344CB8AC3E}">
        <p14:creationId xmlns:p14="http://schemas.microsoft.com/office/powerpoint/2010/main" val="2545659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Page">
    <p:spTree>
      <p:nvGrpSpPr>
        <p:cNvPr id="1" name=""/>
        <p:cNvGrpSpPr/>
        <p:nvPr/>
      </p:nvGrpSpPr>
      <p:grpSpPr>
        <a:xfrm>
          <a:off x="0" y="0"/>
          <a:ext cx="0" cy="0"/>
          <a:chOff x="0" y="0"/>
          <a:chExt cx="0" cy="0"/>
        </a:xfrm>
      </p:grpSpPr>
      <p:sp>
        <p:nvSpPr>
          <p:cNvPr id="2" name="Title 1"/>
          <p:cNvSpPr>
            <a:spLocks noGrp="1"/>
          </p:cNvSpPr>
          <p:nvPr>
            <p:ph type="title"/>
          </p:nvPr>
        </p:nvSpPr>
        <p:spPr>
          <a:xfrm>
            <a:off x="602876" y="267600"/>
            <a:ext cx="6631642" cy="461666"/>
          </a:xfrm>
        </p:spPr>
        <p:txBody>
          <a:bodyPr anchor="t" anchorCtr="0">
            <a:normAutofit/>
          </a:bodyPr>
          <a:lstStyle>
            <a:lvl1pPr>
              <a:defRPr sz="2400" b="1">
                <a:latin typeface="+mn-lt"/>
              </a:defRPr>
            </a:lvl1pPr>
          </a:lstStyle>
          <a:p>
            <a:r>
              <a:rPr lang="en-US" dirty="0"/>
              <a:t>Click to edit Master title style</a:t>
            </a:r>
          </a:p>
        </p:txBody>
      </p:sp>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A4F8F88-3640-CB46-994A-FAF78D6B6F95}"/>
              </a:ext>
            </a:extLst>
          </p:cNvPr>
          <p:cNvSpPr/>
          <p:nvPr userDrawn="1"/>
        </p:nvSpPr>
        <p:spPr>
          <a:xfrm>
            <a:off x="-4073" y="6248399"/>
            <a:ext cx="8043173" cy="609601"/>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xmlns="" id="{4B2C2DD3-C637-4244-8399-10A49834B62A}"/>
              </a:ext>
            </a:extLst>
          </p:cNvPr>
          <p:cNvSpPr txBox="1">
            <a:spLocks/>
          </p:cNvSpPr>
          <p:nvPr userDrawn="1"/>
        </p:nvSpPr>
        <p:spPr>
          <a:xfrm>
            <a:off x="7373476" y="6370636"/>
            <a:ext cx="477587"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pPr/>
              <a:t>‹#›</a:t>
            </a:fld>
            <a:endParaRPr lang="en-US" dirty="0"/>
          </a:p>
        </p:txBody>
      </p:sp>
      <p:pic>
        <p:nvPicPr>
          <p:cNvPr id="8" name="Picture 7">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0441"/>
          <a:stretch/>
        </p:blipFill>
        <p:spPr>
          <a:xfrm>
            <a:off x="8169838" y="6261099"/>
            <a:ext cx="848292" cy="499242"/>
          </a:xfrm>
          <a:prstGeom prst="rect">
            <a:avLst/>
          </a:prstGeom>
        </p:spPr>
      </p:pic>
      <p:pic>
        <p:nvPicPr>
          <p:cNvPr id="12" name="Picture 11">
            <a:extLst>
              <a:ext uri="{FF2B5EF4-FFF2-40B4-BE49-F238E27FC236}">
                <a16:creationId xmlns:a16="http://schemas.microsoft.com/office/drawing/2014/main" xmlns="" id="{E806EDBF-D2D6-6044-B85A-D6C4F205DB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Tree>
    <p:extLst>
      <p:ext uri="{BB962C8B-B14F-4D97-AF65-F5344CB8AC3E}">
        <p14:creationId xmlns:p14="http://schemas.microsoft.com/office/powerpoint/2010/main" val="3465703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821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95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120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33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741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243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434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12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94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ic_BG_Intro">
    <p:spTree>
      <p:nvGrpSpPr>
        <p:cNvPr id="1" name=""/>
        <p:cNvGrpSpPr/>
        <p:nvPr/>
      </p:nvGrpSpPr>
      <p:grpSpPr>
        <a:xfrm>
          <a:off x="0" y="0"/>
          <a:ext cx="0" cy="0"/>
          <a:chOff x="0" y="0"/>
          <a:chExt cx="0" cy="0"/>
        </a:xfrm>
      </p:grpSpPr>
      <p:sp>
        <p:nvSpPr>
          <p:cNvPr id="2" name="Title 1"/>
          <p:cNvSpPr>
            <a:spLocks noGrp="1"/>
          </p:cNvSpPr>
          <p:nvPr>
            <p:ph type="title"/>
          </p:nvPr>
        </p:nvSpPr>
        <p:spPr>
          <a:xfrm>
            <a:off x="602876" y="267600"/>
            <a:ext cx="6631642" cy="461666"/>
          </a:xfrm>
        </p:spPr>
        <p:txBody>
          <a:bodyPr anchor="t" anchorCtr="0">
            <a:normAutofit/>
          </a:bodyPr>
          <a:lstStyle>
            <a:lvl1pPr>
              <a:defRPr sz="2400" b="1">
                <a:latin typeface="+mn-lt"/>
              </a:defRPr>
            </a:lvl1pPr>
          </a:lstStyle>
          <a:p>
            <a:r>
              <a:rPr lang="en-US" dirty="0"/>
              <a:t>Click to edit Master title style</a:t>
            </a:r>
          </a:p>
        </p:txBody>
      </p:sp>
      <p:pic>
        <p:nvPicPr>
          <p:cNvPr id="9" name="Picture 8">
            <a:extLst>
              <a:ext uri="{FF2B5EF4-FFF2-40B4-BE49-F238E27FC236}">
                <a16:creationId xmlns:a16="http://schemas.microsoft.com/office/drawing/2014/main" xmlns="" id="{07AAFC95-8A7F-3243-B45B-6D6C62362F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A4F8F88-3640-CB46-994A-FAF78D6B6F95}"/>
              </a:ext>
            </a:extLst>
          </p:cNvPr>
          <p:cNvSpPr/>
          <p:nvPr userDrawn="1"/>
        </p:nvSpPr>
        <p:spPr>
          <a:xfrm>
            <a:off x="-4073" y="6248399"/>
            <a:ext cx="8043173" cy="609601"/>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xmlns="" id="{4B2C2DD3-C637-4244-8399-10A49834B62A}"/>
              </a:ext>
            </a:extLst>
          </p:cNvPr>
          <p:cNvSpPr txBox="1">
            <a:spLocks/>
          </p:cNvSpPr>
          <p:nvPr userDrawn="1"/>
        </p:nvSpPr>
        <p:spPr>
          <a:xfrm>
            <a:off x="7373476" y="6370636"/>
            <a:ext cx="477587"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pPr/>
              <a:t>‹#›</a:t>
            </a:fld>
            <a:endParaRPr lang="en-US" dirty="0"/>
          </a:p>
        </p:txBody>
      </p:sp>
      <p:pic>
        <p:nvPicPr>
          <p:cNvPr id="8" name="Picture 7">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0441"/>
          <a:stretch/>
        </p:blipFill>
        <p:spPr>
          <a:xfrm>
            <a:off x="8169838" y="6261099"/>
            <a:ext cx="848292" cy="499242"/>
          </a:xfrm>
          <a:prstGeom prst="rect">
            <a:avLst/>
          </a:prstGeom>
        </p:spPr>
      </p:pic>
    </p:spTree>
    <p:extLst>
      <p:ext uri="{BB962C8B-B14F-4D97-AF65-F5344CB8AC3E}">
        <p14:creationId xmlns:p14="http://schemas.microsoft.com/office/powerpoint/2010/main" val="160968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Case Stud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7AAFC95-8A7F-3243-B45B-6D6C62362F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xmlns="" id="{530209E0-C656-664D-96E6-808512FCB6AB}"/>
              </a:ext>
            </a:extLst>
          </p:cNvPr>
          <p:cNvSpPr>
            <a:spLocks noGrp="1"/>
          </p:cNvSpPr>
          <p:nvPr>
            <p:ph type="body" sz="quarter" idx="13"/>
          </p:nvPr>
        </p:nvSpPr>
        <p:spPr>
          <a:xfrm>
            <a:off x="602876" y="267600"/>
            <a:ext cx="5741988" cy="576263"/>
          </a:xfrm>
        </p:spPr>
        <p:txBody>
          <a:bodyPr>
            <a:normAutofit/>
          </a:bodyPr>
          <a:lstStyle>
            <a:lvl1pPr marL="0" indent="0">
              <a:buNone/>
              <a:defRPr sz="2400" b="1"/>
            </a:lvl1pPr>
          </a:lstStyle>
          <a:p>
            <a:pPr lvl="0"/>
            <a:r>
              <a:rPr lang="en-US" dirty="0"/>
              <a:t>Click to edit Master text styles</a:t>
            </a:r>
          </a:p>
        </p:txBody>
      </p:sp>
      <p:sp>
        <p:nvSpPr>
          <p:cNvPr id="16" name="Rectangle 15">
            <a:extLst>
              <a:ext uri="{FF2B5EF4-FFF2-40B4-BE49-F238E27FC236}">
                <a16:creationId xmlns:a16="http://schemas.microsoft.com/office/drawing/2014/main" xmlns="" id="{CA4F8F88-3640-CB46-994A-FAF78D6B6F95}"/>
              </a:ext>
            </a:extLst>
          </p:cNvPr>
          <p:cNvSpPr/>
          <p:nvPr userDrawn="1"/>
        </p:nvSpPr>
        <p:spPr>
          <a:xfrm>
            <a:off x="-4073" y="6248399"/>
            <a:ext cx="8043173" cy="609601"/>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xmlns="" id="{4B2C2DD3-C637-4244-8399-10A49834B62A}"/>
              </a:ext>
            </a:extLst>
          </p:cNvPr>
          <p:cNvSpPr txBox="1">
            <a:spLocks/>
          </p:cNvSpPr>
          <p:nvPr userDrawn="1"/>
        </p:nvSpPr>
        <p:spPr>
          <a:xfrm>
            <a:off x="7373476" y="6370636"/>
            <a:ext cx="477587"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pPr/>
              <a:t>‹#›</a:t>
            </a:fld>
            <a:endParaRPr lang="en-US" dirty="0"/>
          </a:p>
        </p:txBody>
      </p:sp>
      <p:pic>
        <p:nvPicPr>
          <p:cNvPr id="8" name="Picture 7">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0441"/>
          <a:stretch/>
        </p:blipFill>
        <p:spPr>
          <a:xfrm>
            <a:off x="8169838" y="6261099"/>
            <a:ext cx="848292" cy="499242"/>
          </a:xfrm>
          <a:prstGeom prst="rect">
            <a:avLst/>
          </a:prstGeom>
        </p:spPr>
      </p:pic>
    </p:spTree>
    <p:extLst>
      <p:ext uri="{BB962C8B-B14F-4D97-AF65-F5344CB8AC3E}">
        <p14:creationId xmlns:p14="http://schemas.microsoft.com/office/powerpoint/2010/main" val="3209092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Hex">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7AAFC95-8A7F-3243-B45B-6D6C62362F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1" name="Rectangle 10">
            <a:extLst>
              <a:ext uri="{FF2B5EF4-FFF2-40B4-BE49-F238E27FC236}">
                <a16:creationId xmlns:a16="http://schemas.microsoft.com/office/drawing/2014/main" xmlns="" id="{DE205D3D-CA9D-BB4E-9278-9BCB863144F1}"/>
              </a:ext>
            </a:extLst>
          </p:cNvPr>
          <p:cNvSpPr/>
          <p:nvPr userDrawn="1"/>
        </p:nvSpPr>
        <p:spPr>
          <a:xfrm>
            <a:off x="0" y="358195"/>
            <a:ext cx="197116" cy="197116"/>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xmlns="" id="{530209E0-C656-664D-96E6-808512FCB6AB}"/>
              </a:ext>
            </a:extLst>
          </p:cNvPr>
          <p:cNvSpPr>
            <a:spLocks noGrp="1"/>
          </p:cNvSpPr>
          <p:nvPr>
            <p:ph type="body" sz="quarter" idx="13"/>
          </p:nvPr>
        </p:nvSpPr>
        <p:spPr>
          <a:xfrm>
            <a:off x="602876" y="267600"/>
            <a:ext cx="5741988" cy="576263"/>
          </a:xfrm>
        </p:spPr>
        <p:txBody>
          <a:bodyPr>
            <a:normAutofit/>
          </a:bodyPr>
          <a:lstStyle>
            <a:lvl1pPr marL="0" indent="0">
              <a:buNone/>
              <a:defRPr sz="2400" b="1"/>
            </a:lvl1pPr>
          </a:lstStyle>
          <a:p>
            <a:pPr lvl="0"/>
            <a:r>
              <a:rPr lang="en-US" dirty="0"/>
              <a:t>Click to edit Master text styles</a:t>
            </a:r>
          </a:p>
        </p:txBody>
      </p:sp>
      <p:sp>
        <p:nvSpPr>
          <p:cNvPr id="16" name="Rectangle 15">
            <a:extLst>
              <a:ext uri="{FF2B5EF4-FFF2-40B4-BE49-F238E27FC236}">
                <a16:creationId xmlns:a16="http://schemas.microsoft.com/office/drawing/2014/main" xmlns="" id="{CA4F8F88-3640-CB46-994A-FAF78D6B6F95}"/>
              </a:ext>
            </a:extLst>
          </p:cNvPr>
          <p:cNvSpPr/>
          <p:nvPr userDrawn="1"/>
        </p:nvSpPr>
        <p:spPr>
          <a:xfrm>
            <a:off x="-4073" y="6248399"/>
            <a:ext cx="8043173" cy="609601"/>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xmlns="" id="{4B2C2DD3-C637-4244-8399-10A49834B62A}"/>
              </a:ext>
            </a:extLst>
          </p:cNvPr>
          <p:cNvSpPr txBox="1">
            <a:spLocks/>
          </p:cNvSpPr>
          <p:nvPr userDrawn="1"/>
        </p:nvSpPr>
        <p:spPr>
          <a:xfrm>
            <a:off x="7373476" y="6370636"/>
            <a:ext cx="477587"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18ACA-8C67-9F46-95AE-6C8B97966144}" type="slidenum">
              <a:rPr lang="en-US" smtClean="0"/>
              <a:pPr/>
              <a:t>‹#›</a:t>
            </a:fld>
            <a:endParaRPr lang="en-US" dirty="0"/>
          </a:p>
        </p:txBody>
      </p:sp>
      <p:pic>
        <p:nvPicPr>
          <p:cNvPr id="8" name="Picture 7">
            <a:extLst>
              <a:ext uri="{FF2B5EF4-FFF2-40B4-BE49-F238E27FC236}">
                <a16:creationId xmlns:a16="http://schemas.microsoft.com/office/drawing/2014/main" xmlns="" id="{BAA6A68E-C251-904C-8D9B-7042127DEDC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0441"/>
          <a:stretch/>
        </p:blipFill>
        <p:spPr>
          <a:xfrm>
            <a:off x="8169838" y="6261099"/>
            <a:ext cx="848292" cy="499242"/>
          </a:xfrm>
          <a:prstGeom prst="rect">
            <a:avLst/>
          </a:prstGeom>
        </p:spPr>
      </p:pic>
    </p:spTree>
    <p:extLst>
      <p:ext uri="{BB962C8B-B14F-4D97-AF65-F5344CB8AC3E}">
        <p14:creationId xmlns:p14="http://schemas.microsoft.com/office/powerpoint/2010/main" val="313397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10135-FB3E-FF4E-9E4E-FD6A85CFE5D0}" type="datetimeFigureOut">
              <a:rPr lang="en-US" smtClean="0"/>
              <a:t>05/18/2022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9828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C10135-FB3E-FF4E-9E4E-FD6A85CFE5D0}" type="datetimeFigureOut">
              <a:rPr lang="en-US" smtClean="0"/>
              <a:t>05/18/2022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291400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C10135-FB3E-FF4E-9E4E-FD6A85CFE5D0}" type="datetimeFigureOut">
              <a:rPr lang="en-US" smtClean="0"/>
              <a:t>05/18/2022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135013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C10135-FB3E-FF4E-9E4E-FD6A85CFE5D0}" type="datetimeFigureOut">
              <a:rPr lang="en-US" smtClean="0"/>
              <a:t>05/18/2022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18ACA-8C67-9F46-95AE-6C8B97966144}" type="slidenum">
              <a:rPr lang="en-US" smtClean="0"/>
              <a:t>‹#›</a:t>
            </a:fld>
            <a:endParaRPr lang="en-US"/>
          </a:p>
        </p:txBody>
      </p:sp>
    </p:spTree>
    <p:extLst>
      <p:ext uri="{BB962C8B-B14F-4D97-AF65-F5344CB8AC3E}">
        <p14:creationId xmlns:p14="http://schemas.microsoft.com/office/powerpoint/2010/main" val="391366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10135-FB3E-FF4E-9E4E-FD6A85CFE5D0}" type="datetimeFigureOut">
              <a:rPr lang="en-US" smtClean="0"/>
              <a:t>05/18/2022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8ACA-8C67-9F46-95AE-6C8B97966144}" type="slidenum">
              <a:rPr lang="en-US" smtClean="0"/>
              <a:t>‹#›</a:t>
            </a:fld>
            <a:endParaRPr lang="en-US"/>
          </a:p>
        </p:txBody>
      </p:sp>
    </p:spTree>
    <p:extLst>
      <p:ext uri="{BB962C8B-B14F-4D97-AF65-F5344CB8AC3E}">
        <p14:creationId xmlns:p14="http://schemas.microsoft.com/office/powerpoint/2010/main" val="3164788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72" r:id="rId4"/>
    <p:sldLayoutId id="2147483673"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10135-FB3E-FF4E-9E4E-FD6A85CFE5D0}" type="datetimeFigureOut">
              <a:rPr lang="en-US" smtClean="0">
                <a:solidFill>
                  <a:prstClr val="black">
                    <a:tint val="75000"/>
                  </a:prstClr>
                </a:solidFill>
              </a:rPr>
              <a:pPr/>
              <a:t>05/18/2022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8ACA-8C67-9F46-95AE-6C8B979661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42044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flickr.com/photos/myfuturedotcom/605249150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knowledgeisthebestmedicine.org/" TargetMode="External"/><Relationship Id="rId7" Type="http://schemas.openxmlformats.org/officeDocument/2006/relationships/hyperlink" Target="http://youasksarah.com/category/cleaning/hints-tip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desciclopedia.org/wiki/Oa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www.freestockphotos.biz/stockphoto/17336" TargetMode="External"/></Relationships>
</file>

<file path=ppt/slides/_rels/slide19.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jpg"/><Relationship Id="rId3" Type="http://schemas.openxmlformats.org/officeDocument/2006/relationships/image" Target="../media/image2.jpeg"/><Relationship Id="rId12" Type="http://schemas.openxmlformats.org/officeDocument/2006/relationships/image" Target="../media/image21.png"/><Relationship Id="rId7" Type="http://schemas.openxmlformats.org/officeDocument/2006/relationships/image" Target="../media/image6.svg"/><Relationship Id="rId17" Type="http://schemas.openxmlformats.org/officeDocument/2006/relationships/image" Target="../media/image2.svg"/><Relationship Id="rId2" Type="http://schemas.openxmlformats.org/officeDocument/2006/relationships/notesSlide" Target="../notesSlides/notesSlide19.xml"/><Relationship Id="rId16" Type="http://schemas.openxmlformats.org/officeDocument/2006/relationships/image" Target="../media/image16.png"/><Relationship Id="rId1" Type="http://schemas.openxmlformats.org/officeDocument/2006/relationships/slideLayout" Target="../slideLayouts/slideLayout2.xml"/><Relationship Id="rId11" Type="http://schemas.openxmlformats.org/officeDocument/2006/relationships/image" Target="../media/image10.svg"/><Relationship Id="rId15" Type="http://schemas.openxmlformats.org/officeDocument/2006/relationships/image" Target="../media/image22.png"/><Relationship Id="rId4" Type="http://schemas.openxmlformats.org/officeDocument/2006/relationships/image" Target="../media/image20.png"/><Relationship Id="rId14" Type="http://schemas.openxmlformats.org/officeDocument/2006/relationships/image" Target="../media/image12.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36.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betterhealthwhileaging.net/how-to-be-engaged-patient-caregiver-impact80/" TargetMode="Externa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jpg"/><Relationship Id="rId3" Type="http://schemas.openxmlformats.org/officeDocument/2006/relationships/image" Target="../media/image20.png"/><Relationship Id="rId12" Type="http://schemas.openxmlformats.org/officeDocument/2006/relationships/image" Target="../media/image21.png"/><Relationship Id="rId7" Type="http://schemas.openxmlformats.org/officeDocument/2006/relationships/image" Target="../media/image6.svg"/><Relationship Id="rId17" Type="http://schemas.openxmlformats.org/officeDocument/2006/relationships/image" Target="../media/image2.svg"/><Relationship Id="rId2" Type="http://schemas.openxmlformats.org/officeDocument/2006/relationships/notesSlide" Target="../notesSlides/notesSlide8.xml"/><Relationship Id="rId16" Type="http://schemas.openxmlformats.org/officeDocument/2006/relationships/image" Target="../media/image16.png"/><Relationship Id="rId1" Type="http://schemas.openxmlformats.org/officeDocument/2006/relationships/slideLayout" Target="../slideLayouts/slideLayout2.xml"/><Relationship Id="rId11" Type="http://schemas.openxmlformats.org/officeDocument/2006/relationships/image" Target="../media/image10.svg"/><Relationship Id="rId15" Type="http://schemas.openxmlformats.org/officeDocument/2006/relationships/image" Target="../media/image22.png"/><Relationship Id="rId14" Type="http://schemas.openxmlformats.org/officeDocument/2006/relationships/image" Target="../media/image12.sv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8" Type="http://schemas.openxmlformats.org/officeDocument/2006/relationships/image" Target="../media/image20.png"/><Relationship Id="rId3" Type="http://schemas.openxmlformats.org/officeDocument/2006/relationships/image" Target="../media/image2.jpeg"/><Relationship Id="rId7" Type="http://schemas.openxmlformats.org/officeDocument/2006/relationships/image" Target="../media/image6.svg"/><Relationship Id="rId17" Type="http://schemas.openxmlformats.org/officeDocument/2006/relationships/image" Target="../media/image2.svg"/><Relationship Id="rId2" Type="http://schemas.openxmlformats.org/officeDocument/2006/relationships/notesSlide" Target="../notesSlides/notesSlide9.xml"/><Relationship Id="rId16" Type="http://schemas.openxmlformats.org/officeDocument/2006/relationships/image" Target="../media/image16.png"/><Relationship Id="rId1" Type="http://schemas.openxmlformats.org/officeDocument/2006/relationships/slideLayout" Target="../slideLayouts/slideLayout2.xml"/><Relationship Id="rId11" Type="http://schemas.openxmlformats.org/officeDocument/2006/relationships/image" Target="../media/image10.svg"/><Relationship Id="rId15" Type="http://schemas.openxmlformats.org/officeDocument/2006/relationships/image" Target="../media/image22.png"/><Relationship Id="rId19" Type="http://schemas.openxmlformats.org/officeDocument/2006/relationships/image" Target="../media/image24.jpeg"/><Relationship Id="rId4" Type="http://schemas.openxmlformats.org/officeDocument/2006/relationships/image" Target="../media/image21.png"/><Relationship Id="rId14" Type="http://schemas.openxmlformats.org/officeDocument/2006/relationships/image" Target="../media/image12.sv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039" y="386693"/>
            <a:ext cx="1395030" cy="135517"/>
          </a:xfrm>
          <a:prstGeom prst="rect">
            <a:avLst/>
          </a:prstGeom>
        </p:spPr>
      </p:pic>
      <p:sp>
        <p:nvSpPr>
          <p:cNvPr id="2" name="Rectangle 1">
            <a:extLst>
              <a:ext uri="{FF2B5EF4-FFF2-40B4-BE49-F238E27FC236}">
                <a16:creationId xmlns:a16="http://schemas.microsoft.com/office/drawing/2014/main" xmlns="" id="{65A111EE-EB5C-1643-BCC7-F70EEA02CCB7}"/>
              </a:ext>
            </a:extLst>
          </p:cNvPr>
          <p:cNvSpPr/>
          <p:nvPr/>
        </p:nvSpPr>
        <p:spPr>
          <a:xfrm>
            <a:off x="0" y="1665287"/>
            <a:ext cx="9144000" cy="2557392"/>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099FB31A-088D-6149-8950-75A288B894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8507" y="1665287"/>
            <a:ext cx="3834897" cy="2557391"/>
          </a:xfrm>
          <a:prstGeom prst="rect">
            <a:avLst/>
          </a:prstGeom>
        </p:spPr>
      </p:pic>
      <p:sp>
        <p:nvSpPr>
          <p:cNvPr id="8" name="TextBox 7">
            <a:extLst>
              <a:ext uri="{FF2B5EF4-FFF2-40B4-BE49-F238E27FC236}">
                <a16:creationId xmlns:a16="http://schemas.microsoft.com/office/drawing/2014/main" xmlns="" id="{85DDB41B-59EF-6441-B907-FF417D9F22CC}"/>
              </a:ext>
            </a:extLst>
          </p:cNvPr>
          <p:cNvSpPr txBox="1"/>
          <p:nvPr/>
        </p:nvSpPr>
        <p:spPr>
          <a:xfrm>
            <a:off x="609601" y="1948821"/>
            <a:ext cx="5002924" cy="584775"/>
          </a:xfrm>
          <a:prstGeom prst="rect">
            <a:avLst/>
          </a:prstGeom>
          <a:noFill/>
        </p:spPr>
        <p:txBody>
          <a:bodyPr wrap="square" rtlCol="0">
            <a:spAutoFit/>
          </a:bodyPr>
          <a:lstStyle/>
          <a:p>
            <a:r>
              <a:rPr lang="en-US" sz="3200" b="1" dirty="0">
                <a:solidFill>
                  <a:schemeClr val="bg1"/>
                </a:solidFill>
              </a:rPr>
              <a:t>Medication Adherence</a:t>
            </a:r>
          </a:p>
        </p:txBody>
      </p:sp>
      <p:pic>
        <p:nvPicPr>
          <p:cNvPr id="6" name="Picture 5">
            <a:extLst>
              <a:ext uri="{FF2B5EF4-FFF2-40B4-BE49-F238E27FC236}">
                <a16:creationId xmlns:a16="http://schemas.microsoft.com/office/drawing/2014/main" xmlns="" id="{479D134A-FC8D-3845-A3D7-9DD5B0A4E2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0387" y="359055"/>
            <a:ext cx="2690648" cy="233563"/>
          </a:xfrm>
          <a:prstGeom prst="rect">
            <a:avLst/>
          </a:prstGeom>
        </p:spPr>
      </p:pic>
      <p:sp>
        <p:nvSpPr>
          <p:cNvPr id="11" name="TextBox 10">
            <a:extLst>
              <a:ext uri="{FF2B5EF4-FFF2-40B4-BE49-F238E27FC236}">
                <a16:creationId xmlns:a16="http://schemas.microsoft.com/office/drawing/2014/main" xmlns="" id="{F369213C-70C7-6D41-9114-218D25E8B2FC}"/>
              </a:ext>
            </a:extLst>
          </p:cNvPr>
          <p:cNvSpPr txBox="1"/>
          <p:nvPr/>
        </p:nvSpPr>
        <p:spPr>
          <a:xfrm>
            <a:off x="609600" y="2622573"/>
            <a:ext cx="3962399" cy="1508105"/>
          </a:xfrm>
          <a:prstGeom prst="rect">
            <a:avLst/>
          </a:prstGeom>
          <a:noFill/>
        </p:spPr>
        <p:txBody>
          <a:bodyPr wrap="square" rtlCol="0">
            <a:spAutoFit/>
          </a:bodyPr>
          <a:lstStyle/>
          <a:p>
            <a:r>
              <a:rPr lang="en-US" sz="2400" dirty="0">
                <a:solidFill>
                  <a:schemeClr val="bg1"/>
                </a:solidFill>
              </a:rPr>
              <a:t>This module follows the Polypharmacy introductory module for clinicians</a:t>
            </a:r>
          </a:p>
          <a:p>
            <a:endParaRPr lang="en-US" sz="2000" b="1" dirty="0">
              <a:solidFill>
                <a:schemeClr val="bg1"/>
              </a:solidFill>
            </a:endParaRP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3759" y="5555848"/>
            <a:ext cx="1377276" cy="1302152"/>
          </a:xfrm>
          <a:prstGeom prst="rect">
            <a:avLst/>
          </a:prstGeom>
        </p:spPr>
      </p:pic>
      <p:sp>
        <p:nvSpPr>
          <p:cNvPr id="3" name="Rectangle 2"/>
          <p:cNvSpPr/>
          <p:nvPr/>
        </p:nvSpPr>
        <p:spPr>
          <a:xfrm>
            <a:off x="609601" y="4473765"/>
            <a:ext cx="4572000" cy="830997"/>
          </a:xfrm>
          <a:prstGeom prst="rect">
            <a:avLst/>
          </a:prstGeom>
        </p:spPr>
        <p:txBody>
          <a:bodyPr>
            <a:spAutoFit/>
          </a:bodyPr>
          <a:lstStyle/>
          <a:p>
            <a:r>
              <a:rPr lang="en-US" sz="1600" b="1" dirty="0">
                <a:solidFill>
                  <a:srgbClr val="F26523"/>
                </a:solidFill>
              </a:rPr>
              <a:t>Chris </a:t>
            </a:r>
            <a:r>
              <a:rPr lang="en-US" sz="1600" b="1" dirty="0" smtClean="0">
                <a:solidFill>
                  <a:srgbClr val="F26523"/>
                </a:solidFill>
              </a:rPr>
              <a:t>Fan-Lun</a:t>
            </a:r>
            <a:r>
              <a:rPr lang="en-US" sz="1600" dirty="0" smtClean="0">
                <a:solidFill>
                  <a:srgbClr val="F26523"/>
                </a:solidFill>
              </a:rPr>
              <a:t>,</a:t>
            </a:r>
            <a:r>
              <a:rPr lang="en-US" sz="1600" b="1" dirty="0" smtClean="0">
                <a:solidFill>
                  <a:srgbClr val="F26523"/>
                </a:solidFill>
              </a:rPr>
              <a:t> </a:t>
            </a:r>
            <a:r>
              <a:rPr lang="en-US" sz="1600" smtClean="0">
                <a:solidFill>
                  <a:srgbClr val="F26523"/>
                </a:solidFill>
              </a:rPr>
              <a:t>BScPhm</a:t>
            </a:r>
            <a:r>
              <a:rPr lang="en-US" sz="1600" dirty="0">
                <a:solidFill>
                  <a:srgbClr val="F26523"/>
                </a:solidFill>
              </a:rPr>
              <a:t>, ACPR, BCGP</a:t>
            </a:r>
          </a:p>
          <a:p>
            <a:r>
              <a:rPr lang="en-US" sz="1600" dirty="0">
                <a:solidFill>
                  <a:srgbClr val="F26523"/>
                </a:solidFill>
              </a:rPr>
              <a:t>Pharmacy Clinical Coordinator</a:t>
            </a:r>
          </a:p>
          <a:p>
            <a:r>
              <a:rPr lang="en-US" sz="1600" dirty="0">
                <a:solidFill>
                  <a:srgbClr val="F26523"/>
                </a:solidFill>
              </a:rPr>
              <a:t>Sunnybrook Health Sciences Centre</a:t>
            </a:r>
          </a:p>
        </p:txBody>
      </p:sp>
    </p:spTree>
    <p:extLst>
      <p:ext uri="{BB962C8B-B14F-4D97-AF65-F5344CB8AC3E}">
        <p14:creationId xmlns:p14="http://schemas.microsoft.com/office/powerpoint/2010/main" val="211262212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24" name="Rectangle 23">
            <a:extLst>
              <a:ext uri="{FF2B5EF4-FFF2-40B4-BE49-F238E27FC236}">
                <a16:creationId xmlns:a16="http://schemas.microsoft.com/office/drawing/2014/main" xmlns="" id="{C1E9A74E-F7C4-7942-9041-4A168DD07B3D}"/>
              </a:ext>
            </a:extLst>
          </p:cNvPr>
          <p:cNvSpPr/>
          <p:nvPr/>
        </p:nvSpPr>
        <p:spPr>
          <a:xfrm flipV="1">
            <a:off x="9050989" y="3062604"/>
            <a:ext cx="93011" cy="84834"/>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872C1C61-4992-4C4C-970E-B12EBA6002F5}"/>
              </a:ext>
            </a:extLst>
          </p:cNvPr>
          <p:cNvSpPr txBox="1"/>
          <p:nvPr/>
        </p:nvSpPr>
        <p:spPr>
          <a:xfrm>
            <a:off x="531109" y="5975439"/>
            <a:ext cx="4752528" cy="230832"/>
          </a:xfrm>
          <a:prstGeom prst="rect">
            <a:avLst/>
          </a:prstGeom>
          <a:noFill/>
        </p:spPr>
        <p:txBody>
          <a:bodyPr wrap="square" rtlCol="0">
            <a:spAutoFit/>
          </a:bodyPr>
          <a:lstStyle/>
          <a:p>
            <a:r>
              <a:rPr lang="en-CA" sz="900" dirty="0" err="1">
                <a:solidFill>
                  <a:schemeClr val="bg1">
                    <a:lumMod val="65000"/>
                  </a:schemeClr>
                </a:solidFill>
              </a:rPr>
              <a:t>Vrijens</a:t>
            </a:r>
            <a:r>
              <a:rPr lang="en-CA" sz="900" dirty="0">
                <a:solidFill>
                  <a:schemeClr val="bg1">
                    <a:lumMod val="65000"/>
                  </a:schemeClr>
                </a:solidFill>
              </a:rPr>
              <a:t> B et al. Front </a:t>
            </a:r>
            <a:r>
              <a:rPr lang="en-CA" sz="900" dirty="0" err="1">
                <a:solidFill>
                  <a:schemeClr val="bg1">
                    <a:lumMod val="65000"/>
                  </a:schemeClr>
                </a:solidFill>
              </a:rPr>
              <a:t>Pharmacol</a:t>
            </a:r>
            <a:r>
              <a:rPr lang="en-CA" sz="900" dirty="0">
                <a:solidFill>
                  <a:schemeClr val="bg1">
                    <a:lumMod val="65000"/>
                  </a:schemeClr>
                </a:solidFill>
              </a:rPr>
              <a:t> 2017;8:100.</a:t>
            </a:r>
          </a:p>
        </p:txBody>
      </p:sp>
      <p:sp>
        <p:nvSpPr>
          <p:cNvPr id="30" name="TextBox 29">
            <a:extLst>
              <a:ext uri="{FF2B5EF4-FFF2-40B4-BE49-F238E27FC236}">
                <a16:creationId xmlns:a16="http://schemas.microsoft.com/office/drawing/2014/main" xmlns="" id="{F12BEBE4-3264-45C0-B715-650E18C32770}"/>
              </a:ext>
            </a:extLst>
          </p:cNvPr>
          <p:cNvSpPr txBox="1"/>
          <p:nvPr/>
        </p:nvSpPr>
        <p:spPr>
          <a:xfrm>
            <a:off x="7632809" y="101850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b="1" spc="-50" dirty="0"/>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34" name="Title 1">
            <a:extLst>
              <a:ext uri="{FF2B5EF4-FFF2-40B4-BE49-F238E27FC236}">
                <a16:creationId xmlns:a16="http://schemas.microsoft.com/office/drawing/2014/main" xmlns="" id="{AA11A9F8-0D55-C944-BD62-7C734C29839E}"/>
              </a:ext>
            </a:extLst>
          </p:cNvPr>
          <p:cNvSpPr txBox="1">
            <a:spLocks/>
          </p:cNvSpPr>
          <p:nvPr/>
        </p:nvSpPr>
        <p:spPr>
          <a:xfrm>
            <a:off x="602876" y="267600"/>
            <a:ext cx="6631642" cy="46166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Assessing for adherence</a:t>
            </a:r>
            <a:endParaRPr lang="en-US" dirty="0"/>
          </a:p>
        </p:txBody>
      </p:sp>
      <p:sp>
        <p:nvSpPr>
          <p:cNvPr id="35" name="TextBox 34">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CA" sz="2000" b="1" dirty="0" smtClean="0">
                <a:solidFill>
                  <a:srgbClr val="F26523"/>
                </a:solidFill>
              </a:rPr>
              <a:t>Use a variety of assessment methods</a:t>
            </a:r>
            <a:endParaRPr lang="en-CA" sz="2000" b="1" dirty="0">
              <a:solidFill>
                <a:srgbClr val="F26523"/>
              </a:solidFill>
            </a:endParaRPr>
          </a:p>
        </p:txBody>
      </p:sp>
      <p:sp>
        <p:nvSpPr>
          <p:cNvPr id="46" name="TextBox 45">
            <a:extLst>
              <a:ext uri="{FF2B5EF4-FFF2-40B4-BE49-F238E27FC236}">
                <a16:creationId xmlns:a16="http://schemas.microsoft.com/office/drawing/2014/main" xmlns="" id="{C9A48E54-9A02-E54B-9728-60921A4AE0F1}"/>
              </a:ext>
            </a:extLst>
          </p:cNvPr>
          <p:cNvSpPr txBox="1"/>
          <p:nvPr/>
        </p:nvSpPr>
        <p:spPr>
          <a:xfrm>
            <a:off x="2123293" y="4672444"/>
            <a:ext cx="1243711" cy="338554"/>
          </a:xfrm>
          <a:prstGeom prst="rect">
            <a:avLst/>
          </a:prstGeom>
          <a:noFill/>
        </p:spPr>
        <p:txBody>
          <a:bodyPr wrap="square" rtlCol="0">
            <a:spAutoFit/>
          </a:bodyPr>
          <a:lstStyle/>
          <a:p>
            <a:pPr algn="r"/>
            <a:r>
              <a:rPr lang="en-US" sz="1600" dirty="0"/>
              <a:t>Patient diary</a:t>
            </a:r>
          </a:p>
        </p:txBody>
      </p:sp>
      <p:sp>
        <p:nvSpPr>
          <p:cNvPr id="47" name="TextBox 46">
            <a:extLst>
              <a:ext uri="{FF2B5EF4-FFF2-40B4-BE49-F238E27FC236}">
                <a16:creationId xmlns:a16="http://schemas.microsoft.com/office/drawing/2014/main" xmlns="" id="{0448BC2F-97CA-9C4E-BCD6-D355E55D76C3}"/>
              </a:ext>
            </a:extLst>
          </p:cNvPr>
          <p:cNvSpPr txBox="1"/>
          <p:nvPr/>
        </p:nvSpPr>
        <p:spPr>
          <a:xfrm>
            <a:off x="1089363" y="4193993"/>
            <a:ext cx="2277641" cy="338554"/>
          </a:xfrm>
          <a:prstGeom prst="rect">
            <a:avLst/>
          </a:prstGeom>
          <a:noFill/>
        </p:spPr>
        <p:txBody>
          <a:bodyPr wrap="square" rtlCol="0">
            <a:spAutoFit/>
          </a:bodyPr>
          <a:lstStyle/>
          <a:p>
            <a:pPr algn="r"/>
            <a:r>
              <a:rPr lang="en-US" sz="1600" dirty="0"/>
              <a:t>Adherence questionnaire</a:t>
            </a:r>
          </a:p>
        </p:txBody>
      </p:sp>
      <p:sp>
        <p:nvSpPr>
          <p:cNvPr id="48" name="TextBox 47">
            <a:extLst>
              <a:ext uri="{FF2B5EF4-FFF2-40B4-BE49-F238E27FC236}">
                <a16:creationId xmlns:a16="http://schemas.microsoft.com/office/drawing/2014/main" xmlns="" id="{4DA63840-2170-0F4A-B7C4-113926C71C49}"/>
              </a:ext>
            </a:extLst>
          </p:cNvPr>
          <p:cNvSpPr txBox="1"/>
          <p:nvPr/>
        </p:nvSpPr>
        <p:spPr>
          <a:xfrm>
            <a:off x="2345453" y="3715542"/>
            <a:ext cx="1021551" cy="338554"/>
          </a:xfrm>
          <a:prstGeom prst="rect">
            <a:avLst/>
          </a:prstGeom>
          <a:noFill/>
        </p:spPr>
        <p:txBody>
          <a:bodyPr wrap="square" rtlCol="0">
            <a:spAutoFit/>
          </a:bodyPr>
          <a:lstStyle/>
          <a:p>
            <a:pPr algn="r"/>
            <a:r>
              <a:rPr lang="en-US" sz="1600" dirty="0"/>
              <a:t>Pill count</a:t>
            </a:r>
          </a:p>
        </p:txBody>
      </p:sp>
      <p:sp>
        <p:nvSpPr>
          <p:cNvPr id="49" name="TextBox 48">
            <a:extLst>
              <a:ext uri="{FF2B5EF4-FFF2-40B4-BE49-F238E27FC236}">
                <a16:creationId xmlns:a16="http://schemas.microsoft.com/office/drawing/2014/main" xmlns="" id="{5881F347-6A54-D746-AD2F-D0822862E6C5}"/>
              </a:ext>
            </a:extLst>
          </p:cNvPr>
          <p:cNvSpPr txBox="1"/>
          <p:nvPr/>
        </p:nvSpPr>
        <p:spPr>
          <a:xfrm>
            <a:off x="977539" y="3237091"/>
            <a:ext cx="2389465" cy="338554"/>
          </a:xfrm>
          <a:prstGeom prst="rect">
            <a:avLst/>
          </a:prstGeom>
          <a:noFill/>
        </p:spPr>
        <p:txBody>
          <a:bodyPr wrap="square" rtlCol="0">
            <a:spAutoFit/>
          </a:bodyPr>
          <a:lstStyle/>
          <a:p>
            <a:pPr algn="r"/>
            <a:r>
              <a:rPr lang="en-US" sz="1600" dirty="0"/>
              <a:t>Prescription record review</a:t>
            </a:r>
          </a:p>
        </p:txBody>
      </p:sp>
      <p:sp>
        <p:nvSpPr>
          <p:cNvPr id="50" name="TextBox 49">
            <a:extLst>
              <a:ext uri="{FF2B5EF4-FFF2-40B4-BE49-F238E27FC236}">
                <a16:creationId xmlns:a16="http://schemas.microsoft.com/office/drawing/2014/main" xmlns="" id="{7D819D71-014D-1B4E-9BD8-BF94F1B6B74D}"/>
              </a:ext>
            </a:extLst>
          </p:cNvPr>
          <p:cNvSpPr txBox="1"/>
          <p:nvPr/>
        </p:nvSpPr>
        <p:spPr>
          <a:xfrm>
            <a:off x="1385163" y="2758640"/>
            <a:ext cx="1981841" cy="338554"/>
          </a:xfrm>
          <a:prstGeom prst="rect">
            <a:avLst/>
          </a:prstGeom>
          <a:noFill/>
        </p:spPr>
        <p:txBody>
          <a:bodyPr wrap="square" rtlCol="0">
            <a:spAutoFit/>
          </a:bodyPr>
          <a:lstStyle/>
          <a:p>
            <a:pPr algn="r"/>
            <a:r>
              <a:rPr lang="en-US" sz="1600" dirty="0"/>
              <a:t>Electronic monitoring</a:t>
            </a:r>
          </a:p>
        </p:txBody>
      </p:sp>
      <p:sp>
        <p:nvSpPr>
          <p:cNvPr id="21" name="TextBox 20"/>
          <p:cNvSpPr txBox="1"/>
          <p:nvPr/>
        </p:nvSpPr>
        <p:spPr>
          <a:xfrm>
            <a:off x="1715669" y="5150897"/>
            <a:ext cx="1651335" cy="338554"/>
          </a:xfrm>
          <a:prstGeom prst="rect">
            <a:avLst/>
          </a:prstGeom>
          <a:noFill/>
        </p:spPr>
        <p:txBody>
          <a:bodyPr wrap="square" rtlCol="0">
            <a:spAutoFit/>
          </a:bodyPr>
          <a:lstStyle/>
          <a:p>
            <a:pPr algn="r"/>
            <a:r>
              <a:rPr lang="en-US" sz="1600" dirty="0"/>
              <a:t>Patient interview</a:t>
            </a:r>
          </a:p>
        </p:txBody>
      </p:sp>
      <p:sp>
        <p:nvSpPr>
          <p:cNvPr id="57" name="TextBox 56">
            <a:extLst>
              <a:ext uri="{FF2B5EF4-FFF2-40B4-BE49-F238E27FC236}">
                <a16:creationId xmlns:a16="http://schemas.microsoft.com/office/drawing/2014/main" xmlns="" id="{49FA3D6D-245E-5343-927D-BB74D41FAAF6}"/>
              </a:ext>
            </a:extLst>
          </p:cNvPr>
          <p:cNvSpPr txBox="1"/>
          <p:nvPr/>
        </p:nvSpPr>
        <p:spPr>
          <a:xfrm>
            <a:off x="930109" y="2280189"/>
            <a:ext cx="2436895" cy="338554"/>
          </a:xfrm>
          <a:prstGeom prst="rect">
            <a:avLst/>
          </a:prstGeom>
          <a:noFill/>
        </p:spPr>
        <p:txBody>
          <a:bodyPr wrap="square" rtlCol="0" anchor="ctr">
            <a:spAutoFit/>
          </a:bodyPr>
          <a:lstStyle/>
          <a:p>
            <a:pPr algn="r"/>
            <a:r>
              <a:rPr lang="en-US" sz="1600" dirty="0"/>
              <a:t>Directly observed therapy</a:t>
            </a:r>
          </a:p>
        </p:txBody>
      </p:sp>
      <p:sp>
        <p:nvSpPr>
          <p:cNvPr id="58" name="TextBox 57">
            <a:extLst>
              <a:ext uri="{FF2B5EF4-FFF2-40B4-BE49-F238E27FC236}">
                <a16:creationId xmlns:a16="http://schemas.microsoft.com/office/drawing/2014/main" xmlns="" id="{C9B85B59-5F49-5745-AF09-79A6D199ACD5}"/>
              </a:ext>
            </a:extLst>
          </p:cNvPr>
          <p:cNvSpPr txBox="1"/>
          <p:nvPr/>
        </p:nvSpPr>
        <p:spPr>
          <a:xfrm>
            <a:off x="4632593" y="2234478"/>
            <a:ext cx="2685602" cy="584775"/>
          </a:xfrm>
          <a:prstGeom prst="rect">
            <a:avLst/>
          </a:prstGeom>
          <a:noFill/>
        </p:spPr>
        <p:txBody>
          <a:bodyPr wrap="square" rtlCol="0" anchor="ctr">
            <a:spAutoFit/>
          </a:bodyPr>
          <a:lstStyle/>
          <a:p>
            <a:r>
              <a:rPr lang="en-US" sz="1600" dirty="0" smtClean="0"/>
              <a:t>Body fluid measurement (drug or biomarker)</a:t>
            </a:r>
            <a:endParaRPr lang="en-US" sz="1600" dirty="0"/>
          </a:p>
        </p:txBody>
      </p:sp>
      <p:sp>
        <p:nvSpPr>
          <p:cNvPr id="4" name="TextBox 3"/>
          <p:cNvSpPr txBox="1"/>
          <p:nvPr/>
        </p:nvSpPr>
        <p:spPr>
          <a:xfrm>
            <a:off x="3190422" y="1576799"/>
            <a:ext cx="1620582" cy="307777"/>
          </a:xfrm>
          <a:prstGeom prst="rect">
            <a:avLst/>
          </a:prstGeom>
          <a:noFill/>
        </p:spPr>
        <p:txBody>
          <a:bodyPr wrap="square" rtlCol="0">
            <a:spAutoFit/>
          </a:bodyPr>
          <a:lstStyle/>
          <a:p>
            <a:pPr algn="ctr"/>
            <a:r>
              <a:rPr lang="en-CA" sz="1400" dirty="0" smtClean="0">
                <a:solidFill>
                  <a:schemeClr val="bg1">
                    <a:lumMod val="50000"/>
                  </a:schemeClr>
                </a:solidFill>
              </a:rPr>
              <a:t>Most Accurate</a:t>
            </a:r>
            <a:endParaRPr lang="en-US" sz="1400" dirty="0">
              <a:solidFill>
                <a:schemeClr val="bg1">
                  <a:lumMod val="50000"/>
                </a:schemeClr>
              </a:solidFill>
            </a:endParaRPr>
          </a:p>
        </p:txBody>
      </p:sp>
      <p:sp>
        <p:nvSpPr>
          <p:cNvPr id="90" name="TextBox 89"/>
          <p:cNvSpPr txBox="1"/>
          <p:nvPr/>
        </p:nvSpPr>
        <p:spPr>
          <a:xfrm>
            <a:off x="3243475" y="5590263"/>
            <a:ext cx="1626644" cy="307777"/>
          </a:xfrm>
          <a:prstGeom prst="rect">
            <a:avLst/>
          </a:prstGeom>
          <a:noFill/>
        </p:spPr>
        <p:txBody>
          <a:bodyPr wrap="square" rtlCol="0">
            <a:spAutoFit/>
          </a:bodyPr>
          <a:lstStyle>
            <a:defPPr>
              <a:defRPr lang="en-US"/>
            </a:defPPr>
            <a:lvl1pPr algn="ctr">
              <a:defRPr sz="1400">
                <a:solidFill>
                  <a:schemeClr val="bg1">
                    <a:lumMod val="50000"/>
                  </a:schemeClr>
                </a:solidFill>
              </a:defRPr>
            </a:lvl1pPr>
          </a:lstStyle>
          <a:p>
            <a:r>
              <a:rPr lang="en-CA" dirty="0"/>
              <a:t>Least Accurate</a:t>
            </a:r>
            <a:endParaRPr lang="en-US" dirty="0"/>
          </a:p>
        </p:txBody>
      </p:sp>
      <p:sp>
        <p:nvSpPr>
          <p:cNvPr id="6" name="Chevron 5"/>
          <p:cNvSpPr/>
          <p:nvPr/>
        </p:nvSpPr>
        <p:spPr>
          <a:xfrm rot="16200000">
            <a:off x="3603414" y="4633514"/>
            <a:ext cx="754079" cy="1049891"/>
          </a:xfrm>
          <a:prstGeom prst="chevron">
            <a:avLst/>
          </a:prstGeom>
          <a:solidFill>
            <a:srgbClr val="F2652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rot="16200000">
            <a:off x="3580185" y="4142890"/>
            <a:ext cx="800539" cy="1049895"/>
          </a:xfrm>
          <a:prstGeom prst="chevron">
            <a:avLst/>
          </a:prstGeom>
          <a:solidFill>
            <a:srgbClr val="F2652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rot="16200000">
            <a:off x="3603415" y="3652269"/>
            <a:ext cx="754079" cy="1049894"/>
          </a:xfrm>
          <a:prstGeom prst="chevron">
            <a:avLst/>
          </a:prstGeom>
          <a:solidFill>
            <a:srgbClr val="F2652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rot="16200000">
            <a:off x="3603415" y="3184877"/>
            <a:ext cx="754076" cy="1049893"/>
          </a:xfrm>
          <a:prstGeom prst="chevron">
            <a:avLst/>
          </a:prstGeom>
          <a:solidFill>
            <a:srgbClr val="F265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p:cNvSpPr/>
          <p:nvPr/>
        </p:nvSpPr>
        <p:spPr>
          <a:xfrm rot="16200000">
            <a:off x="3603414" y="2717489"/>
            <a:ext cx="754076" cy="1049890"/>
          </a:xfrm>
          <a:prstGeom prst="chevron">
            <a:avLst/>
          </a:prstGeom>
          <a:solidFill>
            <a:srgbClr val="F2652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hevron 28"/>
          <p:cNvSpPr/>
          <p:nvPr/>
        </p:nvSpPr>
        <p:spPr>
          <a:xfrm rot="16200000">
            <a:off x="3603414" y="2250099"/>
            <a:ext cx="754076" cy="1049890"/>
          </a:xfrm>
          <a:prstGeom prst="chevron">
            <a:avLst/>
          </a:prstGeom>
          <a:solidFill>
            <a:srgbClr val="F2652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hevron 30"/>
          <p:cNvSpPr/>
          <p:nvPr/>
        </p:nvSpPr>
        <p:spPr>
          <a:xfrm rot="16200000">
            <a:off x="3603415" y="1782705"/>
            <a:ext cx="754079" cy="1049895"/>
          </a:xfrm>
          <a:prstGeom prst="chevron">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6200000">
            <a:off x="-968321" y="3695934"/>
            <a:ext cx="3209262" cy="307777"/>
          </a:xfrm>
          <a:prstGeom prst="rect">
            <a:avLst/>
          </a:prstGeom>
          <a:noFill/>
        </p:spPr>
        <p:txBody>
          <a:bodyPr wrap="square" rtlCol="0">
            <a:spAutoFit/>
          </a:bodyPr>
          <a:lstStyle/>
          <a:p>
            <a:pPr algn="ctr"/>
            <a:r>
              <a:rPr lang="en-CA" sz="1400" dirty="0">
                <a:solidFill>
                  <a:schemeClr val="bg1">
                    <a:lumMod val="50000"/>
                  </a:schemeClr>
                </a:solidFill>
              </a:rPr>
              <a:t>Non-invasive</a:t>
            </a:r>
            <a:endParaRPr lang="en-US" sz="1400" dirty="0">
              <a:solidFill>
                <a:schemeClr val="bg1">
                  <a:lumMod val="50000"/>
                </a:schemeClr>
              </a:solidFill>
            </a:endParaRPr>
          </a:p>
        </p:txBody>
      </p:sp>
      <p:sp>
        <p:nvSpPr>
          <p:cNvPr id="32" name="Left Brace 31"/>
          <p:cNvSpPr/>
          <p:nvPr/>
        </p:nvSpPr>
        <p:spPr>
          <a:xfrm rot="10800000">
            <a:off x="6871540" y="2280189"/>
            <a:ext cx="317417" cy="3209262"/>
          </a:xfrm>
          <a:prstGeom prst="leftBrac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50000"/>
                </a:schemeClr>
              </a:solidFill>
            </a:endParaRPr>
          </a:p>
        </p:txBody>
      </p:sp>
      <p:sp>
        <p:nvSpPr>
          <p:cNvPr id="36" name="TextBox 35"/>
          <p:cNvSpPr txBox="1"/>
          <p:nvPr/>
        </p:nvSpPr>
        <p:spPr>
          <a:xfrm rot="5400000">
            <a:off x="5783105" y="3741846"/>
            <a:ext cx="3209262" cy="307777"/>
          </a:xfrm>
          <a:prstGeom prst="rect">
            <a:avLst/>
          </a:prstGeom>
          <a:noFill/>
        </p:spPr>
        <p:txBody>
          <a:bodyPr wrap="square" rtlCol="0">
            <a:spAutoFit/>
          </a:bodyPr>
          <a:lstStyle/>
          <a:p>
            <a:pPr algn="ctr"/>
            <a:r>
              <a:rPr lang="en-CA" sz="1400" dirty="0">
                <a:solidFill>
                  <a:schemeClr val="bg1">
                    <a:lumMod val="50000"/>
                  </a:schemeClr>
                </a:solidFill>
              </a:rPr>
              <a:t>Invasive</a:t>
            </a:r>
            <a:endParaRPr lang="en-US" sz="1400" dirty="0">
              <a:solidFill>
                <a:schemeClr val="bg1">
                  <a:lumMod val="50000"/>
                </a:schemeClr>
              </a:solidFill>
            </a:endParaRPr>
          </a:p>
        </p:txBody>
      </p:sp>
      <p:sp>
        <p:nvSpPr>
          <p:cNvPr id="37" name="Left Brace 36"/>
          <p:cNvSpPr/>
          <p:nvPr/>
        </p:nvSpPr>
        <p:spPr>
          <a:xfrm>
            <a:off x="845440" y="2245192"/>
            <a:ext cx="317417" cy="3209262"/>
          </a:xfrm>
          <a:prstGeom prst="leftBrac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50000"/>
                </a:schemeClr>
              </a:solidFill>
            </a:endParaRPr>
          </a:p>
        </p:txBody>
      </p:sp>
    </p:spTree>
    <p:extLst>
      <p:ext uri="{BB962C8B-B14F-4D97-AF65-F5344CB8AC3E}">
        <p14:creationId xmlns:p14="http://schemas.microsoft.com/office/powerpoint/2010/main" val="339364840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doctor talking to an old person&#10;&#10;Description automatically generated with medium confidence">
            <a:extLst>
              <a:ext uri="{FF2B5EF4-FFF2-40B4-BE49-F238E27FC236}">
                <a16:creationId xmlns="" xmlns:a16="http://schemas.microsoft.com/office/drawing/2014/main" id="{993C2CB4-AC87-4A1C-A390-8A5A4CF277F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0708" r="3607" b="18377"/>
          <a:stretch/>
        </p:blipFill>
        <p:spPr>
          <a:xfrm flipH="1">
            <a:off x="3729925" y="3753895"/>
            <a:ext cx="3549315" cy="2130988"/>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7" name="TextBox 6">
            <a:extLst>
              <a:ext uri="{FF2B5EF4-FFF2-40B4-BE49-F238E27FC236}">
                <a16:creationId xmlns:a16="http://schemas.microsoft.com/office/drawing/2014/main" xmlns="" id="{DD80F3E5-A7A6-8142-BA96-B91382492969}"/>
              </a:ext>
            </a:extLst>
          </p:cNvPr>
          <p:cNvSpPr txBox="1"/>
          <p:nvPr/>
        </p:nvSpPr>
        <p:spPr>
          <a:xfrm>
            <a:off x="602876" y="1266438"/>
            <a:ext cx="6793247" cy="692497"/>
          </a:xfrm>
          <a:prstGeom prst="rect">
            <a:avLst/>
          </a:prstGeom>
          <a:noFill/>
        </p:spPr>
        <p:txBody>
          <a:bodyPr wrap="square" rtlCol="0">
            <a:spAutoFit/>
          </a:bodyPr>
          <a:lstStyle/>
          <a:p>
            <a:pPr>
              <a:spcAft>
                <a:spcPts val="600"/>
              </a:spcAft>
              <a:buClr>
                <a:srgbClr val="FF0000"/>
              </a:buClr>
            </a:pPr>
            <a:r>
              <a:rPr lang="en-CA" b="1" dirty="0"/>
              <a:t>Single </a:t>
            </a:r>
            <a:r>
              <a:rPr lang="en-CA" b="1" dirty="0" smtClean="0"/>
              <a:t>validated question</a:t>
            </a:r>
            <a:r>
              <a:rPr lang="en-CA" b="1" dirty="0"/>
              <a:t>: </a:t>
            </a:r>
            <a:endParaRPr lang="en-CA" b="1" dirty="0" smtClean="0"/>
          </a:p>
          <a:p>
            <a:pPr marL="285750" indent="-285750">
              <a:buClr>
                <a:srgbClr val="FF0000"/>
              </a:buClr>
              <a:buFont typeface="Wingdings" panose="05000000000000000000" pitchFamily="2" charset="2"/>
              <a:buChar char="Ø"/>
            </a:pPr>
            <a:r>
              <a:rPr lang="en-CA" sz="1600" dirty="0" smtClean="0"/>
              <a:t>Have </a:t>
            </a:r>
            <a:r>
              <a:rPr lang="en-CA" sz="1600" dirty="0"/>
              <a:t>you missed any medications in the past week?</a:t>
            </a:r>
            <a:endParaRPr lang="en-US" sz="1600" dirty="0"/>
          </a:p>
        </p:txBody>
      </p:sp>
      <p:sp>
        <p:nvSpPr>
          <p:cNvPr id="10" name="Content Placeholder 2">
            <a:extLst>
              <a:ext uri="{FF2B5EF4-FFF2-40B4-BE49-F238E27FC236}">
                <a16:creationId xmlns:a16="http://schemas.microsoft.com/office/drawing/2014/main" xmlns="" id="{7C44CD7B-B3CA-4FF2-B3E3-30AF452B0DD0}"/>
              </a:ext>
            </a:extLst>
          </p:cNvPr>
          <p:cNvSpPr txBox="1">
            <a:spLocks/>
          </p:cNvSpPr>
          <p:nvPr/>
        </p:nvSpPr>
        <p:spPr>
          <a:xfrm>
            <a:off x="602876" y="2117009"/>
            <a:ext cx="7123794" cy="1375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CA" sz="1800" b="1" dirty="0"/>
              <a:t>Other questions:</a:t>
            </a:r>
          </a:p>
          <a:p>
            <a:pPr>
              <a:spcBef>
                <a:spcPts val="0"/>
              </a:spcBef>
              <a:buClr>
                <a:srgbClr val="FF0000"/>
              </a:buClr>
              <a:buFont typeface="Wingdings" panose="05000000000000000000" pitchFamily="2" charset="2"/>
              <a:buChar char="Ø"/>
            </a:pPr>
            <a:r>
              <a:rPr lang="en-CA" sz="1600" dirty="0"/>
              <a:t>Are you experiencing side effects with your medications?</a:t>
            </a:r>
          </a:p>
          <a:p>
            <a:pPr>
              <a:buClr>
                <a:srgbClr val="FF0000"/>
              </a:buClr>
              <a:buFont typeface="Wingdings" panose="05000000000000000000" pitchFamily="2" charset="2"/>
              <a:buChar char="Ø"/>
            </a:pPr>
            <a:r>
              <a:rPr lang="en-CA" sz="1600" dirty="0"/>
              <a:t>Do you know the purpose of your medications? </a:t>
            </a:r>
          </a:p>
          <a:p>
            <a:pPr>
              <a:buClr>
                <a:srgbClr val="FF0000"/>
              </a:buClr>
              <a:buFont typeface="Wingdings" panose="05000000000000000000" pitchFamily="2" charset="2"/>
              <a:buChar char="Ø"/>
            </a:pPr>
            <a:r>
              <a:rPr lang="en-CA" sz="1600" dirty="0"/>
              <a:t>Do you know the benefits of taking </a:t>
            </a:r>
            <a:r>
              <a:rPr lang="en-CA" sz="1600" dirty="0" smtClean="0"/>
              <a:t>them</a:t>
            </a:r>
            <a:r>
              <a:rPr lang="en-CA" sz="1600" dirty="0"/>
              <a:t>?</a:t>
            </a:r>
          </a:p>
        </p:txBody>
      </p:sp>
      <p:sp>
        <p:nvSpPr>
          <p:cNvPr id="13" name="TextBox 12">
            <a:extLst>
              <a:ext uri="{FF2B5EF4-FFF2-40B4-BE49-F238E27FC236}">
                <a16:creationId xmlns:a16="http://schemas.microsoft.com/office/drawing/2014/main" xmlns="" id="{5B796D4E-FC90-4F3E-B63A-6820BA445D58}"/>
              </a:ext>
            </a:extLst>
          </p:cNvPr>
          <p:cNvSpPr txBox="1"/>
          <p:nvPr/>
        </p:nvSpPr>
        <p:spPr>
          <a:xfrm>
            <a:off x="510110" y="6014947"/>
            <a:ext cx="4104208" cy="230832"/>
          </a:xfrm>
          <a:prstGeom prst="rect">
            <a:avLst/>
          </a:prstGeom>
          <a:noFill/>
        </p:spPr>
        <p:txBody>
          <a:bodyPr wrap="square" rtlCol="0">
            <a:spAutoFit/>
          </a:bodyPr>
          <a:lstStyle/>
          <a:p>
            <a:r>
              <a:rPr lang="en-CA" sz="900" dirty="0">
                <a:solidFill>
                  <a:schemeClr val="bg1">
                    <a:lumMod val="65000"/>
                  </a:schemeClr>
                </a:solidFill>
              </a:rPr>
              <a:t>Stephenson BJ, et al. </a:t>
            </a:r>
            <a:r>
              <a:rPr lang="en-CA" sz="900" i="1" dirty="0">
                <a:solidFill>
                  <a:schemeClr val="bg1">
                    <a:lumMod val="65000"/>
                  </a:schemeClr>
                </a:solidFill>
              </a:rPr>
              <a:t>JAMA</a:t>
            </a:r>
            <a:r>
              <a:rPr lang="en-CA" sz="900" dirty="0">
                <a:solidFill>
                  <a:schemeClr val="bg1">
                    <a:lumMod val="65000"/>
                  </a:schemeClr>
                </a:solidFill>
              </a:rPr>
              <a:t> 1993;269(21):2779-2781.</a:t>
            </a:r>
          </a:p>
        </p:txBody>
      </p:sp>
      <p:sp>
        <p:nvSpPr>
          <p:cNvPr id="15" name="Rectangle 14">
            <a:extLst>
              <a:ext uri="{FF2B5EF4-FFF2-40B4-BE49-F238E27FC236}">
                <a16:creationId xmlns:a16="http://schemas.microsoft.com/office/drawing/2014/main" xmlns="" id="{C1E9A74E-F7C4-7942-9041-4A168DD07B3D}"/>
              </a:ext>
            </a:extLst>
          </p:cNvPr>
          <p:cNvSpPr/>
          <p:nvPr/>
        </p:nvSpPr>
        <p:spPr>
          <a:xfrm>
            <a:off x="9050989" y="3056090"/>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A05FC13F-98F9-46F4-96CC-D46083369922}"/>
              </a:ext>
            </a:extLst>
          </p:cNvPr>
          <p:cNvSpPr txBox="1"/>
          <p:nvPr/>
        </p:nvSpPr>
        <p:spPr>
          <a:xfrm>
            <a:off x="7689959" y="101850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b="1" spc="-50" dirty="0"/>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4" name="Title 1">
            <a:extLst>
              <a:ext uri="{FF2B5EF4-FFF2-40B4-BE49-F238E27FC236}">
                <a16:creationId xmlns:a16="http://schemas.microsoft.com/office/drawing/2014/main" xmlns="" id="{AA11A9F8-0D55-C944-BD62-7C734C29839E}"/>
              </a:ext>
            </a:extLst>
          </p:cNvPr>
          <p:cNvSpPr txBox="1">
            <a:spLocks/>
          </p:cNvSpPr>
          <p:nvPr/>
        </p:nvSpPr>
        <p:spPr>
          <a:xfrm>
            <a:off x="602876" y="267600"/>
            <a:ext cx="6631642" cy="46166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Assessing for adherence</a:t>
            </a:r>
            <a:endParaRPr lang="en-US" dirty="0"/>
          </a:p>
        </p:txBody>
      </p:sp>
      <p:sp>
        <p:nvSpPr>
          <p:cNvPr id="17" name="TextBox 16">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CA" sz="2000" b="1" dirty="0">
                <a:solidFill>
                  <a:srgbClr val="F26523"/>
                </a:solidFill>
              </a:rPr>
              <a:t>P</a:t>
            </a:r>
            <a:r>
              <a:rPr lang="en-CA" sz="2000" b="1" dirty="0" smtClean="0">
                <a:solidFill>
                  <a:srgbClr val="F26523"/>
                </a:solidFill>
              </a:rPr>
              <a:t>atient interview</a:t>
            </a:r>
            <a:endParaRPr lang="en-CA" sz="2000" b="1" dirty="0">
              <a:solidFill>
                <a:srgbClr val="F26523"/>
              </a:solidFill>
            </a:endParaRPr>
          </a:p>
        </p:txBody>
      </p:sp>
      <p:grpSp>
        <p:nvGrpSpPr>
          <p:cNvPr id="9" name="Group 8"/>
          <p:cNvGrpSpPr/>
          <p:nvPr/>
        </p:nvGrpSpPr>
        <p:grpSpPr>
          <a:xfrm>
            <a:off x="848030" y="4136519"/>
            <a:ext cx="2530360" cy="1375868"/>
            <a:chOff x="792886" y="3714456"/>
            <a:chExt cx="2586403" cy="1588698"/>
          </a:xfrm>
        </p:grpSpPr>
        <p:sp>
          <p:nvSpPr>
            <p:cNvPr id="6" name="Rounded Rectangular Callout 5"/>
            <p:cNvSpPr/>
            <p:nvPr/>
          </p:nvSpPr>
          <p:spPr>
            <a:xfrm>
              <a:off x="792886" y="3714456"/>
              <a:ext cx="2544897" cy="1588698"/>
            </a:xfrm>
            <a:prstGeom prst="wedgeRoundRectCallout">
              <a:avLst>
                <a:gd name="adj1" fmla="val 87195"/>
                <a:gd name="adj2" fmla="val -24914"/>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992540" y="3858121"/>
              <a:ext cx="2386749" cy="1279389"/>
            </a:xfrm>
            <a:prstGeom prst="rect">
              <a:avLst/>
            </a:prstGeom>
            <a:noFill/>
          </p:spPr>
          <p:txBody>
            <a:bodyPr wrap="square" rtlCol="0">
              <a:spAutoFit/>
            </a:bodyPr>
            <a:lstStyle/>
            <a:p>
              <a:r>
                <a:rPr lang="en-CA" sz="1600" dirty="0"/>
                <a:t>“Thank you for sharing this information. Can we talk through this together?”</a:t>
              </a:r>
            </a:p>
            <a:p>
              <a:endParaRPr lang="en-US" dirty="0"/>
            </a:p>
          </p:txBody>
        </p:sp>
      </p:grpSp>
      <p:sp>
        <p:nvSpPr>
          <p:cNvPr id="2" name="TextBox 1"/>
          <p:cNvSpPr txBox="1"/>
          <p:nvPr/>
        </p:nvSpPr>
        <p:spPr>
          <a:xfrm>
            <a:off x="683058" y="3659774"/>
            <a:ext cx="2005293" cy="369332"/>
          </a:xfrm>
          <a:prstGeom prst="rect">
            <a:avLst/>
          </a:prstGeom>
          <a:noFill/>
        </p:spPr>
        <p:txBody>
          <a:bodyPr wrap="none" rtlCol="0">
            <a:spAutoFit/>
          </a:bodyPr>
          <a:lstStyle/>
          <a:p>
            <a:r>
              <a:rPr lang="en-CA" b="1" dirty="0" smtClean="0"/>
              <a:t>Positive responses:</a:t>
            </a:r>
            <a:endParaRPr lang="en-CA" b="1" dirty="0"/>
          </a:p>
        </p:txBody>
      </p:sp>
    </p:spTree>
    <p:extLst>
      <p:ext uri="{BB962C8B-B14F-4D97-AF65-F5344CB8AC3E}">
        <p14:creationId xmlns:p14="http://schemas.microsoft.com/office/powerpoint/2010/main" val="190397603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4311" t="1" r="10877" b="2832"/>
          <a:stretch/>
        </p:blipFill>
        <p:spPr>
          <a:xfrm>
            <a:off x="3796311" y="1563469"/>
            <a:ext cx="3844658" cy="3937311"/>
          </a:xfrm>
          <a:prstGeom prst="rect">
            <a:avLst/>
          </a:prstGeom>
          <a:effectLst>
            <a:outerShdw blurRad="50800" dist="38100" dir="5400000" algn="t" rotWithShape="0">
              <a:prstClr val="black">
                <a:alpha val="40000"/>
              </a:prstClr>
            </a:outerShdw>
          </a:effectLst>
        </p:spPr>
      </p:pic>
      <p:sp>
        <p:nvSpPr>
          <p:cNvPr id="4" name="Rectangle 3"/>
          <p:cNvSpPr/>
          <p:nvPr/>
        </p:nvSpPr>
        <p:spPr>
          <a:xfrm>
            <a:off x="602876" y="4498929"/>
            <a:ext cx="3042722" cy="102025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35923" y="1627267"/>
            <a:ext cx="3009675" cy="23541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2"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6" y="267600"/>
            <a:ext cx="6209707" cy="365375"/>
          </a:xfrm>
        </p:spPr>
        <p:txBody>
          <a:bodyPr>
            <a:noAutofit/>
          </a:bodyPr>
          <a:lstStyle/>
          <a:p>
            <a:r>
              <a:rPr lang="en-US" dirty="0" smtClean="0"/>
              <a:t>Addressing medication non-adherence</a:t>
            </a:r>
            <a:endParaRPr lang="en-US" dirty="0"/>
          </a:p>
        </p:txBody>
      </p:sp>
      <p:sp>
        <p:nvSpPr>
          <p:cNvPr id="8" name="Rectangle 7">
            <a:extLst>
              <a:ext uri="{FF2B5EF4-FFF2-40B4-BE49-F238E27FC236}">
                <a16:creationId xmlns:a16="http://schemas.microsoft.com/office/drawing/2014/main" xmlns="" id="{C1E9A74E-F7C4-7942-9041-4A168DD07B3D}"/>
              </a:ext>
            </a:extLst>
          </p:cNvPr>
          <p:cNvSpPr/>
          <p:nvPr/>
        </p:nvSpPr>
        <p:spPr>
          <a:xfrm>
            <a:off x="9050989" y="3522100"/>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B719377-FAF8-4916-9094-AAB04154993E}"/>
              </a:ext>
            </a:extLst>
          </p:cNvPr>
          <p:cNvSpPr txBox="1"/>
          <p:nvPr/>
        </p:nvSpPr>
        <p:spPr>
          <a:xfrm>
            <a:off x="614868" y="5987551"/>
            <a:ext cx="3856769" cy="230832"/>
          </a:xfrm>
          <a:prstGeom prst="rect">
            <a:avLst/>
          </a:prstGeom>
          <a:noFill/>
        </p:spPr>
        <p:txBody>
          <a:bodyPr wrap="square" rtlCol="0">
            <a:spAutoFit/>
          </a:bodyPr>
          <a:lstStyle/>
          <a:p>
            <a:r>
              <a:rPr lang="en-US" sz="900" dirty="0">
                <a:solidFill>
                  <a:schemeClr val="bg1">
                    <a:lumMod val="65000"/>
                  </a:schemeClr>
                </a:solidFill>
              </a:rPr>
              <a:t>Cross AJ et al. Cochrane Database </a:t>
            </a:r>
            <a:r>
              <a:rPr lang="en-US" sz="900" dirty="0" err="1">
                <a:solidFill>
                  <a:schemeClr val="bg1">
                    <a:lumMod val="65000"/>
                  </a:schemeClr>
                </a:solidFill>
              </a:rPr>
              <a:t>Syst</a:t>
            </a:r>
            <a:r>
              <a:rPr lang="en-US" sz="900" dirty="0">
                <a:solidFill>
                  <a:schemeClr val="bg1">
                    <a:lumMod val="65000"/>
                  </a:schemeClr>
                </a:solidFill>
              </a:rPr>
              <a:t> Rev. 2020 May 8;5(5):CD012419.</a:t>
            </a:r>
          </a:p>
        </p:txBody>
      </p:sp>
      <p:sp>
        <p:nvSpPr>
          <p:cNvPr id="17" name="TextBox 16">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8" name="TextBox 17">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a:solidFill>
                  <a:srgbClr val="F26523"/>
                </a:solidFill>
              </a:rPr>
              <a:t>Interventions to improve medication adherence in older </a:t>
            </a:r>
            <a:r>
              <a:rPr lang="en-US" sz="2000" b="1" dirty="0" smtClean="0">
                <a:solidFill>
                  <a:srgbClr val="F26523"/>
                </a:solidFill>
              </a:rPr>
              <a:t>adults</a:t>
            </a:r>
            <a:endParaRPr lang="en-CA" sz="2000" b="1" dirty="0">
              <a:solidFill>
                <a:srgbClr val="F26523"/>
              </a:solidFill>
            </a:endParaRPr>
          </a:p>
        </p:txBody>
      </p:sp>
      <p:sp>
        <p:nvSpPr>
          <p:cNvPr id="22" name="TextBox 21">
            <a:extLst>
              <a:ext uri="{FF2B5EF4-FFF2-40B4-BE49-F238E27FC236}">
                <a16:creationId xmlns:a16="http://schemas.microsoft.com/office/drawing/2014/main" xmlns="" id="{3397ED18-FECC-7D49-9038-99E6E4687A23}"/>
              </a:ext>
            </a:extLst>
          </p:cNvPr>
          <p:cNvSpPr txBox="1"/>
          <p:nvPr/>
        </p:nvSpPr>
        <p:spPr>
          <a:xfrm>
            <a:off x="635923" y="4822899"/>
            <a:ext cx="2855061" cy="584775"/>
          </a:xfrm>
          <a:prstGeom prst="rect">
            <a:avLst/>
          </a:prstGeom>
          <a:noFill/>
        </p:spPr>
        <p:txBody>
          <a:bodyPr wrap="square" rtlCol="0">
            <a:spAutoFit/>
          </a:bodyPr>
          <a:lstStyle/>
          <a:p>
            <a:pPr marL="176213" lvl="1" indent="-176213">
              <a:buClr>
                <a:schemeClr val="bg1"/>
              </a:buClr>
              <a:buFont typeface="Arial" panose="020B0604020202020204" pitchFamily="34" charset="0"/>
              <a:buChar char="•"/>
            </a:pPr>
            <a:r>
              <a:rPr lang="en-US" sz="1600" dirty="0" smtClean="0">
                <a:solidFill>
                  <a:schemeClr val="bg1"/>
                </a:solidFill>
              </a:rPr>
              <a:t>Medication </a:t>
            </a:r>
            <a:r>
              <a:rPr lang="en-US" sz="1600" dirty="0">
                <a:solidFill>
                  <a:schemeClr val="bg1"/>
                </a:solidFill>
              </a:rPr>
              <a:t>counselling</a:t>
            </a:r>
          </a:p>
          <a:p>
            <a:pPr marL="176213" lvl="1" indent="-176213">
              <a:buClr>
                <a:schemeClr val="bg1"/>
              </a:buClr>
              <a:buFont typeface="Arial" panose="020B0604020202020204" pitchFamily="34" charset="0"/>
              <a:buChar char="•"/>
            </a:pPr>
            <a:r>
              <a:rPr lang="en-US" sz="1600" dirty="0">
                <a:solidFill>
                  <a:schemeClr val="bg1"/>
                </a:solidFill>
              </a:rPr>
              <a:t>Educational material</a:t>
            </a:r>
          </a:p>
        </p:txBody>
      </p:sp>
      <p:sp>
        <p:nvSpPr>
          <p:cNvPr id="23" name="TextBox 22">
            <a:extLst>
              <a:ext uri="{FF2B5EF4-FFF2-40B4-BE49-F238E27FC236}">
                <a16:creationId xmlns:a16="http://schemas.microsoft.com/office/drawing/2014/main" xmlns="" id="{6C19E9D1-52FC-5148-8A82-2B7D6601AB66}"/>
              </a:ext>
            </a:extLst>
          </p:cNvPr>
          <p:cNvSpPr txBox="1"/>
          <p:nvPr/>
        </p:nvSpPr>
        <p:spPr>
          <a:xfrm>
            <a:off x="706526" y="1947248"/>
            <a:ext cx="2939072" cy="1954381"/>
          </a:xfrm>
          <a:prstGeom prst="rect">
            <a:avLst/>
          </a:prstGeom>
          <a:noFill/>
        </p:spPr>
        <p:txBody>
          <a:bodyPr wrap="square" rtlCol="0">
            <a:spAutoFit/>
          </a:bodyPr>
          <a:lstStyle/>
          <a:p>
            <a:pPr marL="176213" lvl="1" indent="-176213">
              <a:spcAft>
                <a:spcPts val="600"/>
              </a:spcAft>
              <a:buClr>
                <a:schemeClr val="bg1"/>
              </a:buClr>
              <a:buFont typeface="Arial" panose="020B0604020202020204" pitchFamily="34" charset="0"/>
              <a:buChar char="•"/>
            </a:pPr>
            <a:r>
              <a:rPr lang="en-US" sz="1600" dirty="0">
                <a:solidFill>
                  <a:schemeClr val="bg1"/>
                </a:solidFill>
              </a:rPr>
              <a:t>Regimen </a:t>
            </a:r>
            <a:r>
              <a:rPr lang="en-US" sz="1600" dirty="0" smtClean="0">
                <a:solidFill>
                  <a:schemeClr val="bg1"/>
                </a:solidFill>
              </a:rPr>
              <a:t>simplification</a:t>
            </a:r>
          </a:p>
          <a:p>
            <a:pPr marL="176213" lvl="1" indent="-176213">
              <a:spcAft>
                <a:spcPts val="600"/>
              </a:spcAft>
              <a:buClr>
                <a:schemeClr val="bg1"/>
              </a:buClr>
              <a:buFont typeface="Arial" panose="020B0604020202020204" pitchFamily="34" charset="0"/>
              <a:buChar char="•"/>
            </a:pPr>
            <a:r>
              <a:rPr lang="en-US" sz="1600" dirty="0" smtClean="0">
                <a:solidFill>
                  <a:schemeClr val="bg1"/>
                </a:solidFill>
              </a:rPr>
              <a:t>Dosing </a:t>
            </a:r>
            <a:r>
              <a:rPr lang="en-US" sz="1600" dirty="0">
                <a:solidFill>
                  <a:schemeClr val="bg1"/>
                </a:solidFill>
              </a:rPr>
              <a:t>aids</a:t>
            </a:r>
          </a:p>
          <a:p>
            <a:pPr marL="176213" lvl="1" indent="-176213">
              <a:spcAft>
                <a:spcPts val="600"/>
              </a:spcAft>
              <a:buClr>
                <a:schemeClr val="bg1"/>
              </a:buClr>
              <a:buFont typeface="Arial" panose="020B0604020202020204" pitchFamily="34" charset="0"/>
              <a:buChar char="•"/>
            </a:pPr>
            <a:r>
              <a:rPr lang="en-US" sz="1600" dirty="0">
                <a:solidFill>
                  <a:schemeClr val="bg1"/>
                </a:solidFill>
              </a:rPr>
              <a:t>Reminders</a:t>
            </a:r>
          </a:p>
          <a:p>
            <a:pPr marL="176213" lvl="1" indent="-176213">
              <a:spcAft>
                <a:spcPts val="600"/>
              </a:spcAft>
              <a:buClr>
                <a:schemeClr val="bg1"/>
              </a:buClr>
              <a:buFont typeface="Arial" panose="020B0604020202020204" pitchFamily="34" charset="0"/>
              <a:buChar char="•"/>
            </a:pPr>
            <a:r>
              <a:rPr lang="en-US" sz="1600" dirty="0" smtClean="0">
                <a:solidFill>
                  <a:schemeClr val="bg1"/>
                </a:solidFill>
              </a:rPr>
              <a:t>Motivational </a:t>
            </a:r>
            <a:r>
              <a:rPr lang="en-US" sz="1600" dirty="0">
                <a:solidFill>
                  <a:schemeClr val="bg1"/>
                </a:solidFill>
              </a:rPr>
              <a:t>interviewing</a:t>
            </a:r>
          </a:p>
          <a:p>
            <a:pPr marL="176213" lvl="1" indent="-176213">
              <a:spcAft>
                <a:spcPts val="600"/>
              </a:spcAft>
              <a:buClr>
                <a:schemeClr val="bg1"/>
              </a:buClr>
              <a:buFont typeface="Arial" panose="020B0604020202020204" pitchFamily="34" charset="0"/>
              <a:buChar char="•"/>
            </a:pPr>
            <a:r>
              <a:rPr lang="en-US" sz="1600" dirty="0">
                <a:solidFill>
                  <a:schemeClr val="bg1"/>
                </a:solidFill>
              </a:rPr>
              <a:t>Teach Back</a:t>
            </a:r>
          </a:p>
          <a:p>
            <a:pPr marL="176213" lvl="1" indent="-176213">
              <a:spcAft>
                <a:spcPts val="600"/>
              </a:spcAft>
              <a:buClr>
                <a:schemeClr val="bg1"/>
              </a:buClr>
              <a:buFont typeface="Arial" panose="020B0604020202020204" pitchFamily="34" charset="0"/>
              <a:buChar char="•"/>
            </a:pPr>
            <a:r>
              <a:rPr lang="en-US" sz="1600" dirty="0">
                <a:solidFill>
                  <a:schemeClr val="bg1"/>
                </a:solidFill>
              </a:rPr>
              <a:t>Ongoing follow-up </a:t>
            </a:r>
          </a:p>
        </p:txBody>
      </p:sp>
      <p:grpSp>
        <p:nvGrpSpPr>
          <p:cNvPr id="26" name="Group 25"/>
          <p:cNvGrpSpPr/>
          <p:nvPr/>
        </p:nvGrpSpPr>
        <p:grpSpPr>
          <a:xfrm>
            <a:off x="1687594" y="4004896"/>
            <a:ext cx="751718" cy="523220"/>
            <a:chOff x="4361701" y="2977220"/>
            <a:chExt cx="751718" cy="523220"/>
          </a:xfrm>
        </p:grpSpPr>
        <p:sp>
          <p:nvSpPr>
            <p:cNvPr id="10" name="TextBox 9"/>
            <p:cNvSpPr txBox="1"/>
            <p:nvPr/>
          </p:nvSpPr>
          <p:spPr>
            <a:xfrm>
              <a:off x="4361701" y="2977220"/>
              <a:ext cx="688453" cy="523220"/>
            </a:xfrm>
            <a:prstGeom prst="rect">
              <a:avLst/>
            </a:prstGeom>
            <a:noFill/>
          </p:spPr>
          <p:txBody>
            <a:bodyPr wrap="square" rtlCol="0">
              <a:spAutoFit/>
            </a:bodyPr>
            <a:lstStyle/>
            <a:p>
              <a:r>
                <a:rPr lang="en-CA" sz="2800" dirty="0" smtClean="0">
                  <a:solidFill>
                    <a:schemeClr val="bg1">
                      <a:lumMod val="50000"/>
                    </a:schemeClr>
                  </a:solidFill>
                  <a:latin typeface="Arial Black" panose="020B0A04020102020204" pitchFamily="34" charset="0"/>
                </a:rPr>
                <a:t>+</a:t>
              </a:r>
              <a:r>
                <a:rPr lang="en-CA" sz="2800" dirty="0" smtClean="0">
                  <a:solidFill>
                    <a:schemeClr val="bg1">
                      <a:lumMod val="50000"/>
                    </a:schemeClr>
                  </a:solidFill>
                </a:rPr>
                <a:t>/</a:t>
              </a:r>
              <a:endParaRPr lang="en-US" sz="2800" dirty="0">
                <a:solidFill>
                  <a:schemeClr val="bg1">
                    <a:lumMod val="50000"/>
                  </a:schemeClr>
                </a:solidFill>
                <a:latin typeface="Arial Black" panose="020B0A04020102020204" pitchFamily="34" charset="0"/>
              </a:endParaRPr>
            </a:p>
          </p:txBody>
        </p:sp>
        <p:sp>
          <p:nvSpPr>
            <p:cNvPr id="11" name="Minus 10"/>
            <p:cNvSpPr/>
            <p:nvPr/>
          </p:nvSpPr>
          <p:spPr>
            <a:xfrm>
              <a:off x="4799779" y="3095540"/>
              <a:ext cx="313640" cy="283164"/>
            </a:xfrm>
            <a:prstGeom prst="mathMin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614868" y="1627267"/>
            <a:ext cx="2955628" cy="400110"/>
          </a:xfrm>
          <a:prstGeom prst="rect">
            <a:avLst/>
          </a:prstGeom>
          <a:noFill/>
        </p:spPr>
        <p:txBody>
          <a:bodyPr wrap="square" rtlCol="0">
            <a:spAutoFit/>
          </a:bodyPr>
          <a:lstStyle/>
          <a:p>
            <a:pPr algn="ctr"/>
            <a:r>
              <a:rPr lang="en-US" b="1" dirty="0" smtClean="0">
                <a:solidFill>
                  <a:schemeClr val="bg1"/>
                </a:solidFill>
              </a:rPr>
              <a:t>BEHAVIOURAL</a:t>
            </a:r>
            <a:r>
              <a:rPr lang="en-US" sz="2000" b="1" dirty="0" smtClean="0"/>
              <a:t> </a:t>
            </a:r>
            <a:r>
              <a:rPr lang="en-US" sz="2000" b="1" dirty="0" smtClean="0">
                <a:latin typeface="Arial Black" panose="020B0A04020102020204" pitchFamily="34" charset="0"/>
              </a:rPr>
              <a:t> </a:t>
            </a:r>
            <a:endParaRPr lang="en-US" sz="2000" b="1" dirty="0">
              <a:latin typeface="Arial Black" panose="020B0A04020102020204" pitchFamily="34" charset="0"/>
            </a:endParaRPr>
          </a:p>
        </p:txBody>
      </p:sp>
      <p:sp>
        <p:nvSpPr>
          <p:cNvPr id="25" name="TextBox 24"/>
          <p:cNvSpPr txBox="1"/>
          <p:nvPr/>
        </p:nvSpPr>
        <p:spPr>
          <a:xfrm>
            <a:off x="602876" y="4520820"/>
            <a:ext cx="3038821" cy="369332"/>
          </a:xfrm>
          <a:prstGeom prst="rect">
            <a:avLst/>
          </a:prstGeom>
          <a:noFill/>
        </p:spPr>
        <p:txBody>
          <a:bodyPr wrap="square" rtlCol="0">
            <a:spAutoFit/>
          </a:bodyPr>
          <a:lstStyle/>
          <a:p>
            <a:pPr algn="ctr"/>
            <a:r>
              <a:rPr lang="en-US" b="1" dirty="0" smtClean="0">
                <a:solidFill>
                  <a:schemeClr val="bg1"/>
                </a:solidFill>
              </a:rPr>
              <a:t>EDUCATIONAL</a:t>
            </a:r>
            <a:endParaRPr lang="en-US" b="1" dirty="0">
              <a:solidFill>
                <a:schemeClr val="bg1"/>
              </a:solidFill>
            </a:endParaRPr>
          </a:p>
        </p:txBody>
      </p:sp>
      <p:grpSp>
        <p:nvGrpSpPr>
          <p:cNvPr id="19" name="Group 18"/>
          <p:cNvGrpSpPr/>
          <p:nvPr/>
        </p:nvGrpSpPr>
        <p:grpSpPr>
          <a:xfrm>
            <a:off x="7768742" y="6098479"/>
            <a:ext cx="1375258" cy="769255"/>
            <a:chOff x="5688486" y="766231"/>
            <a:chExt cx="1802088" cy="1083733"/>
          </a:xfrm>
        </p:grpSpPr>
        <p:pic>
          <p:nvPicPr>
            <p:cNvPr id="20" name="Picture 19" descr="Stones balancing on a wood">
              <a:extLst>
                <a:ext uri="{FF2B5EF4-FFF2-40B4-BE49-F238E27FC236}">
                  <a16:creationId xmlns="" xmlns:a16="http://schemas.microsoft.com/office/drawing/2014/main" id="{BDBC2BB0-2F97-2C31-9C69-3AD183A60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86" y="766231"/>
              <a:ext cx="1802088" cy="1083733"/>
            </a:xfrm>
            <a:prstGeom prst="rect">
              <a:avLst/>
            </a:prstGeom>
          </p:spPr>
        </p:pic>
        <p:sp>
          <p:nvSpPr>
            <p:cNvPr id="21" name="TextBox 20"/>
            <p:cNvSpPr txBox="1"/>
            <p:nvPr/>
          </p:nvSpPr>
          <p:spPr>
            <a:xfrm>
              <a:off x="6200419" y="846785"/>
              <a:ext cx="939801" cy="563678"/>
            </a:xfrm>
            <a:prstGeom prst="rect">
              <a:avLst/>
            </a:prstGeom>
            <a:noFill/>
          </p:spPr>
          <p:txBody>
            <a:bodyPr wrap="square" rtlCol="0">
              <a:spAutoFit/>
            </a:bodyPr>
            <a:lstStyle/>
            <a:p>
              <a:r>
                <a:rPr lang="en-CA" sz="1000" dirty="0" smtClean="0">
                  <a:solidFill>
                    <a:srgbClr val="5E5A57"/>
                  </a:solidFill>
                  <a:latin typeface="Arial Black" panose="020B0A04020102020204" pitchFamily="34" charset="0"/>
                </a:rPr>
                <a:t>Health Equity</a:t>
              </a:r>
              <a:endParaRPr lang="en-US" sz="1000" dirty="0">
                <a:solidFill>
                  <a:srgbClr val="5E5A57"/>
                </a:solidFill>
                <a:latin typeface="Arial Black" panose="020B0A04020102020204" pitchFamily="34" charset="0"/>
              </a:endParaRPr>
            </a:p>
          </p:txBody>
        </p:sp>
      </p:grpSp>
    </p:spTree>
    <p:extLst>
      <p:ext uri="{BB962C8B-B14F-4D97-AF65-F5344CB8AC3E}">
        <p14:creationId xmlns:p14="http://schemas.microsoft.com/office/powerpoint/2010/main" val="250517502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xmlns="" id="{05C4AA16-EF4F-457F-A59D-85177937CEA1}"/>
              </a:ext>
            </a:extLst>
          </p:cNvPr>
          <p:cNvSpPr txBox="1">
            <a:spLocks/>
          </p:cNvSpPr>
          <p:nvPr/>
        </p:nvSpPr>
        <p:spPr>
          <a:xfrm>
            <a:off x="3037368" y="1471013"/>
            <a:ext cx="4415877" cy="470041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0">
              <a:spcBef>
                <a:spcPts val="300"/>
              </a:spcBef>
              <a:buClr>
                <a:srgbClr val="EA5F00"/>
              </a:buClr>
              <a:buSzPct val="89583"/>
              <a:buNone/>
              <a:tabLst>
                <a:tab pos="516255" algn="l"/>
              </a:tabLst>
            </a:pPr>
            <a:r>
              <a:rPr lang="en-US" sz="1900" b="1" dirty="0" smtClean="0">
                <a:cs typeface="Calibri"/>
              </a:rPr>
              <a:t>Regimen Simplification</a:t>
            </a:r>
            <a:endParaRPr lang="en-US" sz="1900" b="1" dirty="0">
              <a:cs typeface="Calibri"/>
            </a:endParaRPr>
          </a:p>
          <a:p>
            <a:pPr marL="571500" lvl="1" indent="-285750">
              <a:spcBef>
                <a:spcPts val="300"/>
              </a:spcBef>
              <a:buClr>
                <a:srgbClr val="EA5F00"/>
              </a:buClr>
              <a:buSzPct val="89583"/>
              <a:tabLst>
                <a:tab pos="461963" algn="l"/>
              </a:tabLst>
            </a:pPr>
            <a:r>
              <a:rPr lang="en-CA" sz="1700" spc="-5" dirty="0">
                <a:solidFill>
                  <a:prstClr val="black"/>
                </a:solidFill>
                <a:cs typeface="Calibri"/>
              </a:rPr>
              <a:t>Address problematic polypharmacy – deprescribe where </a:t>
            </a:r>
            <a:r>
              <a:rPr lang="en-CA" sz="1700" spc="-5" dirty="0" smtClean="0">
                <a:solidFill>
                  <a:prstClr val="black"/>
                </a:solidFill>
                <a:cs typeface="Calibri"/>
              </a:rPr>
              <a:t>possible</a:t>
            </a:r>
          </a:p>
          <a:p>
            <a:pPr marL="571500" lvl="1" indent="-285750">
              <a:spcBef>
                <a:spcPts val="300"/>
              </a:spcBef>
              <a:buClr>
                <a:srgbClr val="EA5F00"/>
              </a:buClr>
              <a:buSzPct val="89583"/>
              <a:tabLst>
                <a:tab pos="461963" algn="l"/>
              </a:tabLst>
            </a:pPr>
            <a:r>
              <a:rPr lang="en-CA" sz="1700" spc="-5" dirty="0" smtClean="0">
                <a:solidFill>
                  <a:prstClr val="black"/>
                </a:solidFill>
                <a:cs typeface="Calibri"/>
              </a:rPr>
              <a:t>Reduce frequency of doses</a:t>
            </a:r>
          </a:p>
          <a:p>
            <a:pPr marL="571500" lvl="1" indent="-285750">
              <a:spcBef>
                <a:spcPts val="300"/>
              </a:spcBef>
              <a:buClr>
                <a:srgbClr val="EA5F00"/>
              </a:buClr>
              <a:buSzPct val="89583"/>
              <a:tabLst>
                <a:tab pos="461963" algn="l"/>
              </a:tabLst>
            </a:pPr>
            <a:r>
              <a:rPr lang="en-CA" sz="1700" spc="-5" dirty="0" smtClean="0">
                <a:solidFill>
                  <a:prstClr val="black"/>
                </a:solidFill>
                <a:cs typeface="Calibri"/>
              </a:rPr>
              <a:t>Time medications </a:t>
            </a:r>
            <a:r>
              <a:rPr lang="en-CA" sz="1700" spc="-5" dirty="0">
                <a:solidFill>
                  <a:prstClr val="black"/>
                </a:solidFill>
                <a:cs typeface="Calibri"/>
              </a:rPr>
              <a:t>to existing habits such as meals, brushing teeth, or bedtime</a:t>
            </a:r>
            <a:r>
              <a:rPr lang="en-CA" sz="1700" spc="-5" dirty="0" smtClean="0">
                <a:solidFill>
                  <a:prstClr val="black"/>
                </a:solidFill>
                <a:cs typeface="Calibri"/>
              </a:rPr>
              <a:t>.</a:t>
            </a:r>
          </a:p>
          <a:p>
            <a:pPr marL="571500" lvl="1" indent="-285750">
              <a:spcBef>
                <a:spcPts val="300"/>
              </a:spcBef>
              <a:buClr>
                <a:srgbClr val="EA5F00"/>
              </a:buClr>
              <a:buSzPct val="89583"/>
              <a:tabLst>
                <a:tab pos="461963" algn="l"/>
              </a:tabLst>
            </a:pPr>
            <a:endParaRPr lang="en-CA" sz="2200" b="1" spc="-5" dirty="0" smtClean="0">
              <a:solidFill>
                <a:prstClr val="black"/>
              </a:solidFill>
              <a:cs typeface="Calibri"/>
            </a:endParaRPr>
          </a:p>
          <a:p>
            <a:pPr marL="285750" lvl="1" indent="0">
              <a:spcBef>
                <a:spcPts val="300"/>
              </a:spcBef>
              <a:buClr>
                <a:srgbClr val="EA5F00"/>
              </a:buClr>
              <a:buSzPct val="89583"/>
              <a:buNone/>
              <a:tabLst>
                <a:tab pos="516255" algn="l"/>
              </a:tabLst>
            </a:pPr>
            <a:r>
              <a:rPr lang="en-CA" sz="1900" b="1" dirty="0">
                <a:cs typeface="Calibri"/>
              </a:rPr>
              <a:t>Dosing Aids</a:t>
            </a:r>
          </a:p>
          <a:p>
            <a:pPr marL="628650" lvl="1" indent="-342900">
              <a:spcBef>
                <a:spcPts val="330"/>
              </a:spcBef>
              <a:buClr>
                <a:srgbClr val="EA5F00"/>
              </a:buClr>
              <a:buSzPct val="89583"/>
              <a:tabLst>
                <a:tab pos="516255" algn="l"/>
              </a:tabLst>
            </a:pPr>
            <a:r>
              <a:rPr lang="en-CA" sz="1700" spc="-5" dirty="0">
                <a:solidFill>
                  <a:prstClr val="black"/>
                </a:solidFill>
                <a:cs typeface="Calibri"/>
              </a:rPr>
              <a:t>Pillboxes / “Dosettes”</a:t>
            </a:r>
            <a:endParaRPr lang="en-CA" sz="1700" dirty="0">
              <a:solidFill>
                <a:prstClr val="black"/>
              </a:solidFill>
              <a:cs typeface="Calibri"/>
            </a:endParaRPr>
          </a:p>
          <a:p>
            <a:pPr marL="628650" lvl="1" indent="-342900">
              <a:spcBef>
                <a:spcPts val="300"/>
              </a:spcBef>
              <a:buClr>
                <a:srgbClr val="EA5F00"/>
              </a:buClr>
              <a:buSzPct val="89583"/>
              <a:tabLst>
                <a:tab pos="516255" algn="l"/>
              </a:tabLst>
            </a:pPr>
            <a:r>
              <a:rPr lang="en-CA" sz="1700" dirty="0">
                <a:solidFill>
                  <a:prstClr val="black"/>
                </a:solidFill>
                <a:cs typeface="Calibri"/>
              </a:rPr>
              <a:t>Blister</a:t>
            </a:r>
            <a:r>
              <a:rPr lang="en-CA" sz="1700" spc="-55" dirty="0">
                <a:solidFill>
                  <a:prstClr val="black"/>
                </a:solidFill>
                <a:cs typeface="Calibri"/>
              </a:rPr>
              <a:t> </a:t>
            </a:r>
            <a:r>
              <a:rPr lang="en-CA" sz="1700" spc="-5" dirty="0" smtClean="0">
                <a:solidFill>
                  <a:prstClr val="black"/>
                </a:solidFill>
                <a:cs typeface="Calibri"/>
              </a:rPr>
              <a:t>packaging</a:t>
            </a:r>
          </a:p>
          <a:p>
            <a:pPr marL="628650" lvl="1" indent="-342900">
              <a:spcBef>
                <a:spcPts val="300"/>
              </a:spcBef>
              <a:buClr>
                <a:srgbClr val="EA5F00"/>
              </a:buClr>
              <a:buSzPct val="89583"/>
              <a:tabLst>
                <a:tab pos="516255" algn="l"/>
              </a:tabLst>
            </a:pPr>
            <a:r>
              <a:rPr lang="en-CA" sz="1700" spc="-5" dirty="0" smtClean="0">
                <a:solidFill>
                  <a:prstClr val="black"/>
                </a:solidFill>
                <a:cs typeface="Calibri"/>
              </a:rPr>
              <a:t>Easy off caps</a:t>
            </a:r>
          </a:p>
          <a:p>
            <a:pPr marL="628650" lvl="1" indent="-342900">
              <a:spcBef>
                <a:spcPts val="300"/>
              </a:spcBef>
              <a:buClr>
                <a:srgbClr val="EA5F00"/>
              </a:buClr>
              <a:buSzPct val="89583"/>
              <a:tabLst>
                <a:tab pos="516255" algn="l"/>
              </a:tabLst>
            </a:pPr>
            <a:endParaRPr lang="en-CA" sz="2200" spc="-5" dirty="0">
              <a:solidFill>
                <a:prstClr val="black"/>
              </a:solidFill>
              <a:cs typeface="Calibri"/>
            </a:endParaRPr>
          </a:p>
          <a:p>
            <a:pPr marL="285750" lvl="1" indent="0">
              <a:spcBef>
                <a:spcPts val="300"/>
              </a:spcBef>
              <a:buClr>
                <a:srgbClr val="EA5F00"/>
              </a:buClr>
              <a:buSzPct val="89583"/>
              <a:buNone/>
              <a:tabLst>
                <a:tab pos="516255" algn="l"/>
              </a:tabLst>
            </a:pPr>
            <a:r>
              <a:rPr lang="en-CA" sz="1900" b="1" dirty="0">
                <a:cs typeface="Calibri"/>
              </a:rPr>
              <a:t>Reminders </a:t>
            </a:r>
          </a:p>
          <a:p>
            <a:pPr marL="628650" lvl="1" indent="-342900">
              <a:spcBef>
                <a:spcPts val="300"/>
              </a:spcBef>
              <a:buClr>
                <a:srgbClr val="EA5F00"/>
              </a:buClr>
              <a:buSzPct val="89583"/>
              <a:tabLst>
                <a:tab pos="516255" algn="l"/>
              </a:tabLst>
            </a:pPr>
            <a:r>
              <a:rPr lang="en-US" sz="1700" spc="-5" dirty="0">
                <a:solidFill>
                  <a:prstClr val="black"/>
                </a:solidFill>
                <a:cs typeface="Calibri"/>
              </a:rPr>
              <a:t>Smartphone </a:t>
            </a:r>
            <a:r>
              <a:rPr lang="en-US" sz="1700" spc="-5" dirty="0" smtClean="0">
                <a:solidFill>
                  <a:prstClr val="black"/>
                </a:solidFill>
                <a:cs typeface="Calibri"/>
              </a:rPr>
              <a:t>Apps (</a:t>
            </a:r>
            <a:r>
              <a:rPr lang="en-US" sz="1700" spc="-5" dirty="0" smtClean="0">
                <a:solidFill>
                  <a:prstClr val="black"/>
                </a:solidFill>
                <a:cs typeface="Calibri"/>
                <a:hlinkClick r:id="rId3"/>
              </a:rPr>
              <a:t>MyMedRec</a:t>
            </a:r>
            <a:r>
              <a:rPr lang="en-US" sz="1700" spc="-5" dirty="0" smtClean="0">
                <a:solidFill>
                  <a:prstClr val="black"/>
                </a:solidFill>
                <a:cs typeface="Calibri"/>
              </a:rPr>
              <a:t>)</a:t>
            </a:r>
            <a:endParaRPr lang="en-CA" sz="1700" spc="-5" dirty="0" smtClean="0">
              <a:solidFill>
                <a:prstClr val="black"/>
              </a:solidFill>
              <a:cs typeface="Calibri"/>
            </a:endParaRPr>
          </a:p>
          <a:p>
            <a:pPr marL="628650" lvl="1" indent="-342900">
              <a:spcBef>
                <a:spcPts val="300"/>
              </a:spcBef>
              <a:buClr>
                <a:srgbClr val="EA5F00"/>
              </a:buClr>
              <a:buSzPct val="89583"/>
              <a:tabLst>
                <a:tab pos="516255" algn="l"/>
              </a:tabLst>
            </a:pPr>
            <a:r>
              <a:rPr lang="en-CA" sz="1700" spc="-5" dirty="0" smtClean="0">
                <a:solidFill>
                  <a:prstClr val="black"/>
                </a:solidFill>
                <a:cs typeface="Calibri"/>
              </a:rPr>
              <a:t>Calendar </a:t>
            </a:r>
            <a:r>
              <a:rPr lang="en-CA" sz="1700" spc="-5" dirty="0">
                <a:solidFill>
                  <a:prstClr val="black"/>
                </a:solidFill>
                <a:cs typeface="Calibri"/>
              </a:rPr>
              <a:t>or reminder list</a:t>
            </a:r>
          </a:p>
          <a:p>
            <a:pPr marL="628650" lvl="1" indent="-342900">
              <a:spcBef>
                <a:spcPts val="300"/>
              </a:spcBef>
              <a:buClr>
                <a:srgbClr val="EA5F00"/>
              </a:buClr>
              <a:buSzPct val="89583"/>
              <a:tabLst>
                <a:tab pos="516255" algn="l"/>
              </a:tabLst>
            </a:pPr>
            <a:r>
              <a:rPr lang="en-CA" sz="1700" spc="-5" dirty="0">
                <a:solidFill>
                  <a:prstClr val="black"/>
                </a:solidFill>
                <a:cs typeface="Calibri"/>
              </a:rPr>
              <a:t>Alarm</a:t>
            </a:r>
          </a:p>
          <a:p>
            <a:pPr marL="628650" lvl="1" indent="-342900">
              <a:spcBef>
                <a:spcPts val="300"/>
              </a:spcBef>
              <a:buClr>
                <a:srgbClr val="EA5F00"/>
              </a:buClr>
              <a:buSzPct val="89583"/>
              <a:tabLst>
                <a:tab pos="516255" algn="l"/>
              </a:tabLst>
            </a:pPr>
            <a:r>
              <a:rPr lang="en-US" sz="1700" spc="-5" dirty="0" smtClean="0">
                <a:solidFill>
                  <a:prstClr val="black"/>
                </a:solidFill>
                <a:cs typeface="Calibri"/>
              </a:rPr>
              <a:t>Electronic </a:t>
            </a:r>
            <a:r>
              <a:rPr lang="en-US" sz="1700" spc="-5" dirty="0">
                <a:solidFill>
                  <a:prstClr val="black"/>
                </a:solidFill>
                <a:cs typeface="Calibri"/>
              </a:rPr>
              <a:t>dispensing devices</a:t>
            </a:r>
          </a:p>
          <a:p>
            <a:pPr marL="628650" lvl="1" indent="-342900">
              <a:spcBef>
                <a:spcPts val="300"/>
              </a:spcBef>
              <a:buClr>
                <a:srgbClr val="EA5F00"/>
              </a:buClr>
              <a:buSzPct val="89583"/>
              <a:tabLst>
                <a:tab pos="516255" algn="l"/>
              </a:tabLst>
            </a:pPr>
            <a:r>
              <a:rPr lang="en-CA" sz="1700" spc="-5" dirty="0">
                <a:solidFill>
                  <a:prstClr val="black"/>
                </a:solidFill>
                <a:cs typeface="Calibri"/>
              </a:rPr>
              <a:t>S</a:t>
            </a:r>
            <a:r>
              <a:rPr lang="en-CA" sz="1700" spc="-5" dirty="0" smtClean="0">
                <a:solidFill>
                  <a:prstClr val="black"/>
                </a:solidFill>
                <a:cs typeface="Calibri"/>
              </a:rPr>
              <a:t>ocial supports</a:t>
            </a:r>
            <a:endParaRPr lang="en-CA" sz="1700" spc="-5" dirty="0">
              <a:solidFill>
                <a:prstClr val="black"/>
              </a:solidFill>
              <a:cs typeface="Calibri"/>
            </a:endParaRPr>
          </a:p>
          <a:p>
            <a:pPr marL="628650" lvl="1" indent="-342900">
              <a:spcBef>
                <a:spcPts val="300"/>
              </a:spcBef>
              <a:buClr>
                <a:srgbClr val="EA5F00"/>
              </a:buClr>
              <a:buSzPct val="89583"/>
              <a:tabLst>
                <a:tab pos="516255" algn="l"/>
              </a:tabLst>
            </a:pPr>
            <a:r>
              <a:rPr lang="en-CA" sz="1700" spc="-5" dirty="0">
                <a:solidFill>
                  <a:prstClr val="black"/>
                </a:solidFill>
                <a:cs typeface="Calibri"/>
              </a:rPr>
              <a:t>Storage location to coincide with habits</a:t>
            </a:r>
          </a:p>
          <a:p>
            <a:pPr marL="628650" lvl="1" indent="-342900">
              <a:spcBef>
                <a:spcPts val="300"/>
              </a:spcBef>
              <a:buClr>
                <a:srgbClr val="EA5F00"/>
              </a:buClr>
              <a:buSzPct val="89583"/>
              <a:tabLst>
                <a:tab pos="516255" algn="l"/>
              </a:tabLst>
            </a:pPr>
            <a:endParaRPr lang="en-CA" sz="1800" spc="-5" dirty="0">
              <a:solidFill>
                <a:prstClr val="black"/>
              </a:solidFill>
              <a:cs typeface="Calibri"/>
            </a:endParaRPr>
          </a:p>
          <a:p>
            <a:pPr marL="628650" lvl="1" indent="-342900">
              <a:spcBef>
                <a:spcPts val="300"/>
              </a:spcBef>
              <a:buClr>
                <a:srgbClr val="EA5F00"/>
              </a:buClr>
              <a:buSzPct val="89583"/>
              <a:tabLst>
                <a:tab pos="516255" algn="l"/>
              </a:tabLst>
            </a:pPr>
            <a:endParaRPr lang="en-CA" sz="1800" spc="-5" dirty="0">
              <a:solidFill>
                <a:prstClr val="black"/>
              </a:solidFill>
              <a:cs typeface="Calibri"/>
            </a:endParaRPr>
          </a:p>
          <a:p>
            <a:pPr marL="515620" lvl="1" indent="-229870">
              <a:spcBef>
                <a:spcPts val="300"/>
              </a:spcBef>
              <a:buClr>
                <a:srgbClr val="EA5F00"/>
              </a:buClr>
              <a:buSzPct val="89583"/>
              <a:buFontTx/>
              <a:buChar char="●"/>
              <a:tabLst>
                <a:tab pos="516255" algn="l"/>
              </a:tabLst>
            </a:pPr>
            <a:endParaRPr lang="en-CA" sz="1800" dirty="0">
              <a:solidFill>
                <a:prstClr val="black"/>
              </a:solidFill>
              <a:cs typeface="Calibri"/>
            </a:endParaRPr>
          </a:p>
          <a:p>
            <a:pPr marL="571500" lvl="1" indent="-285750">
              <a:spcBef>
                <a:spcPts val="300"/>
              </a:spcBef>
              <a:buClr>
                <a:srgbClr val="EA5F00"/>
              </a:buClr>
              <a:buSzPct val="89583"/>
              <a:tabLst>
                <a:tab pos="516255" algn="l"/>
              </a:tabLst>
            </a:pPr>
            <a:endParaRPr lang="en-US" sz="1800" b="1" dirty="0" smtClean="0">
              <a:solidFill>
                <a:prstClr val="black"/>
              </a:solidFill>
              <a:cs typeface="Calibri"/>
            </a:endParaRPr>
          </a:p>
          <a:p>
            <a:pPr marL="571500" lvl="1" indent="-285750">
              <a:spcBef>
                <a:spcPts val="300"/>
              </a:spcBef>
              <a:buClr>
                <a:srgbClr val="EA5F00"/>
              </a:buClr>
              <a:buSzPct val="89583"/>
              <a:tabLst>
                <a:tab pos="516255" algn="l"/>
              </a:tabLst>
            </a:pPr>
            <a:endParaRPr lang="en-US" sz="1800" b="1" dirty="0">
              <a:solidFill>
                <a:prstClr val="black"/>
              </a:solidFill>
              <a:cs typeface="Calibri"/>
            </a:endParaRPr>
          </a:p>
        </p:txBody>
      </p:sp>
      <p:sp>
        <p:nvSpPr>
          <p:cNvPr id="12" name="Rectangle 11">
            <a:extLst>
              <a:ext uri="{FF2B5EF4-FFF2-40B4-BE49-F238E27FC236}">
                <a16:creationId xmlns:a16="http://schemas.microsoft.com/office/drawing/2014/main" xmlns="" id="{C1E9A74E-F7C4-7942-9041-4A168DD07B3D}"/>
              </a:ext>
            </a:extLst>
          </p:cNvPr>
          <p:cNvSpPr/>
          <p:nvPr/>
        </p:nvSpPr>
        <p:spPr>
          <a:xfrm>
            <a:off x="9050989" y="3512055"/>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0"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6" y="267600"/>
            <a:ext cx="6209707" cy="365375"/>
          </a:xfrm>
        </p:spPr>
        <p:txBody>
          <a:bodyPr>
            <a:noAutofit/>
          </a:bodyPr>
          <a:lstStyle/>
          <a:p>
            <a:r>
              <a:rPr lang="en-US" dirty="0" smtClean="0"/>
              <a:t>Addressing medication non-adherence</a:t>
            </a:r>
            <a:endParaRPr lang="en-US" dirty="0"/>
          </a:p>
        </p:txBody>
      </p:sp>
      <p:sp>
        <p:nvSpPr>
          <p:cNvPr id="14" name="TextBox 13">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smtClean="0">
                <a:solidFill>
                  <a:srgbClr val="F26523"/>
                </a:solidFill>
              </a:rPr>
              <a:t>Behavioural interventions</a:t>
            </a:r>
            <a:endParaRPr lang="en-CA" sz="2000" b="1" dirty="0">
              <a:solidFill>
                <a:srgbClr val="F26523"/>
              </a:solidFill>
            </a:endParaRPr>
          </a:p>
        </p:txBody>
      </p:sp>
      <p:pic>
        <p:nvPicPr>
          <p:cNvPr id="22" name="Picture 21" descr="Hand holding teacup">
            <a:extLst>
              <a:ext uri="{FF2B5EF4-FFF2-40B4-BE49-F238E27FC236}">
                <a16:creationId xmlns:a16="http://schemas.microsoft.com/office/drawing/2014/main" xmlns="" id="{F1E9B469-B3CC-4021-9E56-3EF30FD763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7297"/>
          <a:stretch/>
        </p:blipFill>
        <p:spPr>
          <a:xfrm>
            <a:off x="703967" y="1494670"/>
            <a:ext cx="2391007" cy="13036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xmlns="" id="{39D973B0-E00A-4779-9B2E-FF0F07AA6D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965" y="4484957"/>
            <a:ext cx="2391009" cy="138703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picture containing electronics&#10;&#10;Description automatically generated">
            <a:extLst>
              <a:ext uri="{FF2B5EF4-FFF2-40B4-BE49-F238E27FC236}">
                <a16:creationId xmlns="" xmlns:a16="http://schemas.microsoft.com/office/drawing/2014/main" id="{7BEA91CB-D90C-48D3-9E4F-EB89759126E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t="14352" b="20324"/>
          <a:stretch/>
        </p:blipFill>
        <p:spPr>
          <a:xfrm>
            <a:off x="703967" y="3016859"/>
            <a:ext cx="2391007" cy="12495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403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a:off x="2280839" y="2246423"/>
            <a:ext cx="3681004" cy="3186104"/>
          </a:xfrm>
          <a:prstGeom prst="irregularSeal2">
            <a:avLst/>
          </a:prstGeom>
          <a:noFill/>
          <a:ln w="57150">
            <a:solidFill>
              <a:srgbClr val="F6F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Black" panose="020B0A04020102020204" pitchFamily="34" charset="0"/>
            </a:endParaRPr>
          </a:p>
        </p:txBody>
      </p:sp>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5" name="Rectangle 3">
            <a:extLst>
              <a:ext uri="{FF2B5EF4-FFF2-40B4-BE49-F238E27FC236}">
                <a16:creationId xmlns:a16="http://schemas.microsoft.com/office/drawing/2014/main" xmlns="" id="{55A01362-F259-45D6-9343-1A26BA09D632}"/>
              </a:ext>
            </a:extLst>
          </p:cNvPr>
          <p:cNvSpPr txBox="1">
            <a:spLocks noChangeArrowheads="1"/>
          </p:cNvSpPr>
          <p:nvPr/>
        </p:nvSpPr>
        <p:spPr>
          <a:xfrm>
            <a:off x="602876" y="1604024"/>
            <a:ext cx="7075653" cy="1100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buClr>
                <a:srgbClr val="F26523"/>
              </a:buClr>
              <a:buNone/>
            </a:pPr>
            <a:r>
              <a:rPr lang="en-CA" sz="1600" dirty="0" smtClean="0"/>
              <a:t>Collaborative way to guide a patient to elicit and strengthen motivation by identifying and resolving conflict between their actions and goals, beliefs or values.</a:t>
            </a:r>
          </a:p>
        </p:txBody>
      </p:sp>
      <p:sp>
        <p:nvSpPr>
          <p:cNvPr id="18" name="TextBox 17">
            <a:extLst>
              <a:ext uri="{FF2B5EF4-FFF2-40B4-BE49-F238E27FC236}">
                <a16:creationId xmlns:a16="http://schemas.microsoft.com/office/drawing/2014/main" xmlns="" id="{405620C2-03F9-424F-8C72-8ABFCB50C5E2}"/>
              </a:ext>
            </a:extLst>
          </p:cNvPr>
          <p:cNvSpPr txBox="1"/>
          <p:nvPr/>
        </p:nvSpPr>
        <p:spPr>
          <a:xfrm>
            <a:off x="657270" y="5966817"/>
            <a:ext cx="3390620" cy="230832"/>
          </a:xfrm>
          <a:prstGeom prst="rect">
            <a:avLst/>
          </a:prstGeom>
          <a:noFill/>
        </p:spPr>
        <p:txBody>
          <a:bodyPr wrap="square" rtlCol="0">
            <a:spAutoFit/>
          </a:bodyPr>
          <a:lstStyle/>
          <a:p>
            <a:r>
              <a:rPr lang="en-CA" sz="900" dirty="0">
                <a:solidFill>
                  <a:schemeClr val="bg1">
                    <a:lumMod val="65000"/>
                  </a:schemeClr>
                </a:solidFill>
              </a:rPr>
              <a:t>Miller WR, </a:t>
            </a:r>
            <a:r>
              <a:rPr lang="en-CA" sz="900" dirty="0" err="1">
                <a:solidFill>
                  <a:schemeClr val="bg1">
                    <a:lumMod val="65000"/>
                  </a:schemeClr>
                </a:solidFill>
              </a:rPr>
              <a:t>Rollnick</a:t>
            </a:r>
            <a:r>
              <a:rPr lang="en-CA" sz="900" dirty="0">
                <a:solidFill>
                  <a:schemeClr val="bg1">
                    <a:lumMod val="65000"/>
                  </a:schemeClr>
                </a:solidFill>
              </a:rPr>
              <a:t> S.  </a:t>
            </a:r>
            <a:r>
              <a:rPr lang="en-CA" sz="900" dirty="0" err="1">
                <a:solidFill>
                  <a:schemeClr val="bg1">
                    <a:lumMod val="65000"/>
                  </a:schemeClr>
                </a:solidFill>
              </a:rPr>
              <a:t>Behav</a:t>
            </a:r>
            <a:r>
              <a:rPr lang="en-CA" sz="900" dirty="0">
                <a:solidFill>
                  <a:schemeClr val="bg1">
                    <a:lumMod val="65000"/>
                  </a:schemeClr>
                </a:solidFill>
              </a:rPr>
              <a:t> </a:t>
            </a:r>
            <a:r>
              <a:rPr lang="en-CA" sz="900" dirty="0" err="1">
                <a:solidFill>
                  <a:schemeClr val="bg1">
                    <a:lumMod val="65000"/>
                  </a:schemeClr>
                </a:solidFill>
              </a:rPr>
              <a:t>Cogn</a:t>
            </a:r>
            <a:r>
              <a:rPr lang="en-CA" sz="900" dirty="0">
                <a:solidFill>
                  <a:schemeClr val="bg1">
                    <a:lumMod val="65000"/>
                  </a:schemeClr>
                </a:solidFill>
              </a:rPr>
              <a:t> </a:t>
            </a:r>
            <a:r>
              <a:rPr lang="en-CA" sz="900" dirty="0" err="1">
                <a:solidFill>
                  <a:schemeClr val="bg1">
                    <a:lumMod val="65000"/>
                  </a:schemeClr>
                </a:solidFill>
              </a:rPr>
              <a:t>Psychother</a:t>
            </a:r>
            <a:r>
              <a:rPr lang="en-CA" sz="900" dirty="0">
                <a:solidFill>
                  <a:schemeClr val="bg1">
                    <a:lumMod val="65000"/>
                  </a:schemeClr>
                </a:solidFill>
              </a:rPr>
              <a:t> 2009;37(2):129-40.</a:t>
            </a:r>
          </a:p>
        </p:txBody>
      </p:sp>
      <p:sp>
        <p:nvSpPr>
          <p:cNvPr id="19" name="Rectangle 18">
            <a:extLst>
              <a:ext uri="{FF2B5EF4-FFF2-40B4-BE49-F238E27FC236}">
                <a16:creationId xmlns:a16="http://schemas.microsoft.com/office/drawing/2014/main" xmlns="" id="{C1E9A74E-F7C4-7942-9041-4A168DD07B3D}"/>
              </a:ext>
            </a:extLst>
          </p:cNvPr>
          <p:cNvSpPr/>
          <p:nvPr/>
        </p:nvSpPr>
        <p:spPr>
          <a:xfrm>
            <a:off x="9050989" y="3512054"/>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4"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Addressing medication non-adherence</a:t>
            </a:r>
            <a:endParaRPr lang="en-US" dirty="0"/>
          </a:p>
        </p:txBody>
      </p:sp>
      <p:sp>
        <p:nvSpPr>
          <p:cNvPr id="21" name="TextBox 20">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smtClean="0">
                <a:solidFill>
                  <a:srgbClr val="F26523"/>
                </a:solidFill>
              </a:rPr>
              <a:t>Behavioural interventions</a:t>
            </a:r>
            <a:endParaRPr lang="en-CA" sz="2000" b="1" dirty="0">
              <a:solidFill>
                <a:srgbClr val="F26523"/>
              </a:solidFill>
            </a:endParaRPr>
          </a:p>
        </p:txBody>
      </p:sp>
      <p:sp>
        <p:nvSpPr>
          <p:cNvPr id="2" name="TextBox 1"/>
          <p:cNvSpPr txBox="1"/>
          <p:nvPr/>
        </p:nvSpPr>
        <p:spPr>
          <a:xfrm>
            <a:off x="709539" y="3775900"/>
            <a:ext cx="1953728" cy="830997"/>
          </a:xfrm>
          <a:prstGeom prst="rect">
            <a:avLst/>
          </a:prstGeom>
          <a:noFill/>
        </p:spPr>
        <p:txBody>
          <a:bodyPr wrap="square" rtlCol="0">
            <a:spAutoFit/>
          </a:bodyPr>
          <a:lstStyle/>
          <a:p>
            <a:r>
              <a:rPr lang="en-CA" sz="1600" dirty="0" smtClean="0"/>
              <a:t>I am not taking the blood pressure medication.</a:t>
            </a:r>
            <a:endParaRPr lang="en-US" sz="1600" dirty="0"/>
          </a:p>
        </p:txBody>
      </p:sp>
      <p:sp>
        <p:nvSpPr>
          <p:cNvPr id="13" name="TextBox 12"/>
          <p:cNvSpPr txBox="1"/>
          <p:nvPr/>
        </p:nvSpPr>
        <p:spPr>
          <a:xfrm>
            <a:off x="5654283" y="3775900"/>
            <a:ext cx="1953728" cy="1077218"/>
          </a:xfrm>
          <a:prstGeom prst="rect">
            <a:avLst/>
          </a:prstGeom>
          <a:noFill/>
        </p:spPr>
        <p:txBody>
          <a:bodyPr wrap="square" rtlCol="0">
            <a:spAutoFit/>
          </a:bodyPr>
          <a:lstStyle/>
          <a:p>
            <a:r>
              <a:rPr lang="en-CA" sz="1600" dirty="0" smtClean="0"/>
              <a:t>High blood pressure can cause a stroke. I don’t want to have a stroke.</a:t>
            </a:r>
            <a:endParaRPr lang="en-US" sz="1600" dirty="0"/>
          </a:p>
        </p:txBody>
      </p:sp>
      <p:sp>
        <p:nvSpPr>
          <p:cNvPr id="4" name="TextBox 3"/>
          <p:cNvSpPr txBox="1"/>
          <p:nvPr/>
        </p:nvSpPr>
        <p:spPr>
          <a:xfrm>
            <a:off x="745683" y="3461528"/>
            <a:ext cx="1222873" cy="369332"/>
          </a:xfrm>
          <a:prstGeom prst="rect">
            <a:avLst/>
          </a:prstGeom>
          <a:noFill/>
        </p:spPr>
        <p:txBody>
          <a:bodyPr wrap="square" rtlCol="0">
            <a:spAutoFit/>
          </a:bodyPr>
          <a:lstStyle/>
          <a:p>
            <a:r>
              <a:rPr lang="en-CA" b="1" dirty="0" smtClean="0"/>
              <a:t>ACTION</a:t>
            </a:r>
            <a:endParaRPr lang="en-US" b="1" dirty="0"/>
          </a:p>
        </p:txBody>
      </p:sp>
      <p:sp>
        <p:nvSpPr>
          <p:cNvPr id="16" name="TextBox 15"/>
          <p:cNvSpPr txBox="1"/>
          <p:nvPr/>
        </p:nvSpPr>
        <p:spPr>
          <a:xfrm>
            <a:off x="5654283" y="3461528"/>
            <a:ext cx="1811571" cy="369332"/>
          </a:xfrm>
          <a:prstGeom prst="rect">
            <a:avLst/>
          </a:prstGeom>
          <a:noFill/>
        </p:spPr>
        <p:txBody>
          <a:bodyPr wrap="square" rtlCol="0">
            <a:spAutoFit/>
          </a:bodyPr>
          <a:lstStyle/>
          <a:p>
            <a:r>
              <a:rPr lang="en-CA" b="1" dirty="0" smtClean="0"/>
              <a:t>BELIEF / GOAL</a:t>
            </a:r>
            <a:endParaRPr lang="en-US" b="1" dirty="0"/>
          </a:p>
        </p:txBody>
      </p:sp>
      <p:sp>
        <p:nvSpPr>
          <p:cNvPr id="6" name="TextBox 5"/>
          <p:cNvSpPr txBox="1"/>
          <p:nvPr/>
        </p:nvSpPr>
        <p:spPr>
          <a:xfrm>
            <a:off x="1936604" y="3461528"/>
            <a:ext cx="4099795" cy="369332"/>
          </a:xfrm>
          <a:prstGeom prst="rect">
            <a:avLst/>
          </a:prstGeom>
          <a:noFill/>
        </p:spPr>
        <p:txBody>
          <a:bodyPr wrap="square" rtlCol="0">
            <a:spAutoFit/>
          </a:bodyPr>
          <a:lstStyle/>
          <a:p>
            <a:pPr algn="ctr"/>
            <a:r>
              <a:rPr lang="en-CA" b="1" dirty="0" smtClean="0"/>
              <a:t>COGNITIVE DISSONANCE</a:t>
            </a:r>
            <a:endParaRPr lang="en-US" b="1" dirty="0"/>
          </a:p>
        </p:txBody>
      </p:sp>
      <p:sp>
        <p:nvSpPr>
          <p:cNvPr id="22" name="TextBox 21"/>
          <p:cNvSpPr txBox="1"/>
          <p:nvPr/>
        </p:nvSpPr>
        <p:spPr>
          <a:xfrm>
            <a:off x="602876" y="1334186"/>
            <a:ext cx="5302165" cy="369332"/>
          </a:xfrm>
          <a:prstGeom prst="rect">
            <a:avLst/>
          </a:prstGeom>
          <a:noFill/>
        </p:spPr>
        <p:txBody>
          <a:bodyPr wrap="square" rtlCol="0">
            <a:spAutoFit/>
          </a:bodyPr>
          <a:lstStyle/>
          <a:p>
            <a:r>
              <a:rPr lang="en-US" b="1" dirty="0" smtClean="0">
                <a:cs typeface="Calibri"/>
              </a:rPr>
              <a:t>Motivational interviewing – what is it?</a:t>
            </a:r>
            <a:endParaRPr lang="en-CA" b="1" dirty="0">
              <a:cs typeface="Calibri"/>
            </a:endParaRPr>
          </a:p>
        </p:txBody>
      </p:sp>
      <p:sp>
        <p:nvSpPr>
          <p:cNvPr id="7" name="TextBox 6"/>
          <p:cNvSpPr txBox="1"/>
          <p:nvPr/>
        </p:nvSpPr>
        <p:spPr>
          <a:xfrm>
            <a:off x="2910899" y="3775900"/>
            <a:ext cx="2048673" cy="830997"/>
          </a:xfrm>
          <a:prstGeom prst="rect">
            <a:avLst/>
          </a:prstGeom>
          <a:noFill/>
          <a:ln>
            <a:noFill/>
          </a:ln>
        </p:spPr>
        <p:txBody>
          <a:bodyPr wrap="square" rtlCol="0">
            <a:spAutoFit/>
          </a:bodyPr>
          <a:lstStyle/>
          <a:p>
            <a:pPr algn="ctr"/>
            <a:r>
              <a:rPr lang="en-CA" sz="1600" dirty="0" smtClean="0"/>
              <a:t>I feel the disconnect between my action and my goal.</a:t>
            </a:r>
            <a:endParaRPr lang="en-US" sz="1600" dirty="0"/>
          </a:p>
        </p:txBody>
      </p:sp>
    </p:spTree>
    <p:extLst>
      <p:ext uri="{BB962C8B-B14F-4D97-AF65-F5344CB8AC3E}">
        <p14:creationId xmlns:p14="http://schemas.microsoft.com/office/powerpoint/2010/main" val="2083672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B20B83B4-2F7B-8B7C-437A-149B1A207CE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6816" r="35198"/>
          <a:stretch/>
        </p:blipFill>
        <p:spPr>
          <a:xfrm>
            <a:off x="455531" y="1703518"/>
            <a:ext cx="1194952" cy="3734756"/>
          </a:xfrm>
          <a:prstGeom prst="rect">
            <a:avLst/>
          </a:prstGeom>
        </p:spPr>
      </p:pic>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25" name="Content Placeholder 5">
            <a:extLst>
              <a:ext uri="{FF2B5EF4-FFF2-40B4-BE49-F238E27FC236}">
                <a16:creationId xmlns:a16="http://schemas.microsoft.com/office/drawing/2014/main" xmlns="" id="{4B91641F-F6B1-406A-B50F-F25EA74BC103}"/>
              </a:ext>
            </a:extLst>
          </p:cNvPr>
          <p:cNvSpPr txBox="1">
            <a:spLocks/>
          </p:cNvSpPr>
          <p:nvPr/>
        </p:nvSpPr>
        <p:spPr>
          <a:xfrm>
            <a:off x="3280345" y="1942012"/>
            <a:ext cx="4305540" cy="47163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a:latin typeface="Calibri" panose="020F0502020204030204" pitchFamily="34" charset="0"/>
                <a:cs typeface="Calibri" panose="020F0502020204030204" pitchFamily="34" charset="0"/>
              </a:rPr>
              <a:t>“Tell me about the prescriptions you’ve brought with you</a:t>
            </a:r>
            <a:r>
              <a:rPr lang="en-US" sz="1600" dirty="0" smtClean="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a:t>
            </a:r>
            <a:endParaRPr lang="en-US" sz="1600" dirty="0" smtClean="0">
              <a:latin typeface="Calibri" panose="020F0502020204030204" pitchFamily="34" charset="0"/>
              <a:cs typeface="Calibri" panose="020F0502020204030204" pitchFamily="34" charset="0"/>
            </a:endParaRPr>
          </a:p>
          <a:p>
            <a:pPr marL="0" indent="0">
              <a:spcBef>
                <a:spcPts val="0"/>
              </a:spcBef>
              <a:spcAft>
                <a:spcPts val="2400"/>
              </a:spcAft>
              <a:buFont typeface="Arial" panose="020B0604020202020204" pitchFamily="34" charset="0"/>
              <a:buNone/>
            </a:pPr>
            <a:r>
              <a:rPr lang="en-US" sz="1600" dirty="0" smtClean="0">
                <a:latin typeface="Calibri" panose="020F0502020204030204" pitchFamily="34" charset="0"/>
                <a:cs typeface="Calibri" panose="020F0502020204030204" pitchFamily="34" charset="0"/>
              </a:rPr>
              <a:t>“What brings you here today?”</a:t>
            </a:r>
            <a:endParaRPr lang="en-US" sz="600" dirty="0">
              <a:latin typeface="Calibri" panose="020F0502020204030204" pitchFamily="34" charset="0"/>
              <a:cs typeface="Calibri" panose="020F0502020204030204" pitchFamily="34" charset="0"/>
            </a:endParaRPr>
          </a:p>
          <a:p>
            <a:pPr marL="0" indent="0">
              <a:spcBef>
                <a:spcPts val="0"/>
              </a:spcBef>
              <a:spcAft>
                <a:spcPts val="2400"/>
              </a:spcAft>
              <a:buFont typeface="Arial" panose="020B0604020202020204" pitchFamily="34" charset="0"/>
              <a:buNone/>
            </a:pPr>
            <a:r>
              <a:rPr lang="en-CA" sz="1600" dirty="0" smtClean="0">
                <a:latin typeface="Calibri" panose="020F0502020204030204" pitchFamily="34" charset="0"/>
                <a:cs typeface="Calibri" panose="020F0502020204030204" pitchFamily="34" charset="0"/>
              </a:rPr>
              <a:t>“</a:t>
            </a:r>
            <a:r>
              <a:rPr lang="en-CA" sz="1600" dirty="0">
                <a:latin typeface="Calibri" panose="020F0502020204030204" pitchFamily="34" charset="0"/>
                <a:cs typeface="Calibri" panose="020F0502020204030204" pitchFamily="34" charset="0"/>
              </a:rPr>
              <a:t>Your lab numbers are looking good. You really are trying to get your diabetes under control</a:t>
            </a:r>
            <a:r>
              <a:rPr lang="en-CA" sz="1600" dirty="0" smtClean="0">
                <a:latin typeface="Calibri" panose="020F0502020204030204" pitchFamily="34" charset="0"/>
                <a:cs typeface="Calibri" panose="020F0502020204030204" pitchFamily="34" charset="0"/>
              </a:rPr>
              <a:t>.”</a:t>
            </a:r>
            <a:endParaRPr lang="en-US" sz="600" dirty="0">
              <a:latin typeface="Calibri" panose="020F0502020204030204" pitchFamily="34" charset="0"/>
              <a:cs typeface="Calibri" panose="020F0502020204030204" pitchFamily="34" charset="0"/>
            </a:endParaRPr>
          </a:p>
          <a:p>
            <a:pPr marL="0" indent="0">
              <a:spcBef>
                <a:spcPts val="0"/>
              </a:spcBef>
              <a:spcAft>
                <a:spcPts val="2400"/>
              </a:spcAft>
              <a:buFont typeface="Arial" panose="020B0604020202020204" pitchFamily="34" charset="0"/>
              <a:buNone/>
            </a:pPr>
            <a:r>
              <a:rPr lang="en-CA" sz="1600" dirty="0">
                <a:latin typeface="Calibri" panose="020F0502020204030204" pitchFamily="34" charset="0"/>
                <a:cs typeface="Calibri" panose="020F0502020204030204" pitchFamily="34" charset="0"/>
              </a:rPr>
              <a:t>“It sounds like since your daughter isn’t at home anymore, it has been difficult for you to manage your health issues</a:t>
            </a:r>
            <a:r>
              <a:rPr lang="en-CA" sz="1600" dirty="0" smtClean="0">
                <a:latin typeface="Calibri" panose="020F0502020204030204" pitchFamily="34" charset="0"/>
                <a:cs typeface="Calibri" panose="020F0502020204030204" pitchFamily="34" charset="0"/>
              </a:rPr>
              <a:t>.”</a:t>
            </a:r>
            <a:endParaRPr lang="en-US" sz="600" dirty="0">
              <a:latin typeface="Calibri" panose="020F0502020204030204" pitchFamily="34" charset="0"/>
              <a:cs typeface="Calibri" panose="020F0502020204030204" pitchFamily="34" charset="0"/>
            </a:endParaRPr>
          </a:p>
          <a:p>
            <a:pPr marL="0" indent="0">
              <a:spcBef>
                <a:spcPts val="0"/>
              </a:spcBef>
              <a:buFont typeface="Arial" panose="020B0604020202020204" pitchFamily="34" charset="0"/>
              <a:buNone/>
            </a:pPr>
            <a:r>
              <a:rPr lang="en-US" sz="1600" dirty="0">
                <a:latin typeface="Calibri" panose="020F0502020204030204" pitchFamily="34" charset="0"/>
                <a:cs typeface="Calibri" panose="020F0502020204030204" pitchFamily="34" charset="0"/>
              </a:rPr>
              <a:t>“Let </a:t>
            </a:r>
            <a:r>
              <a:rPr lang="en-US" sz="1600" dirty="0" smtClean="0">
                <a:latin typeface="Calibri" panose="020F0502020204030204" pitchFamily="34" charset="0"/>
                <a:cs typeface="Calibri" panose="020F0502020204030204" pitchFamily="34" charset="0"/>
              </a:rPr>
              <a:t>me recap what we’ve discussed. </a:t>
            </a:r>
            <a:r>
              <a:rPr lang="en-CA" sz="1600" dirty="0" smtClean="0">
                <a:latin typeface="Calibri" panose="020F0502020204030204" pitchFamily="34" charset="0"/>
                <a:cs typeface="Calibri" panose="020F0502020204030204" pitchFamily="34" charset="0"/>
              </a:rPr>
              <a:t>You’re not sure that you want to make the </a:t>
            </a:r>
            <a:r>
              <a:rPr lang="en-CA" sz="1600" dirty="0">
                <a:latin typeface="Calibri" panose="020F0502020204030204" pitchFamily="34" charset="0"/>
                <a:cs typeface="Calibri" panose="020F0502020204030204" pitchFamily="34" charset="0"/>
              </a:rPr>
              <a:t>changes that </a:t>
            </a:r>
            <a:r>
              <a:rPr lang="en-CA" sz="1600" dirty="0" smtClean="0">
                <a:latin typeface="Calibri" panose="020F0502020204030204" pitchFamily="34" charset="0"/>
                <a:cs typeface="Calibri" panose="020F0502020204030204" pitchFamily="34" charset="0"/>
              </a:rPr>
              <a:t>you and your doctor discussed, </a:t>
            </a:r>
            <a:r>
              <a:rPr lang="en-CA" sz="1600" dirty="0">
                <a:latin typeface="Calibri" panose="020F0502020204030204" pitchFamily="34" charset="0"/>
                <a:cs typeface="Calibri" panose="020F0502020204030204" pitchFamily="34" charset="0"/>
              </a:rPr>
              <a:t>and you feel overwhelmed at the thought of taking these medications. Did I miss anything?” </a:t>
            </a:r>
          </a:p>
        </p:txBody>
      </p:sp>
      <p:sp>
        <p:nvSpPr>
          <p:cNvPr id="9" name="Rectangle 8">
            <a:extLst>
              <a:ext uri="{FF2B5EF4-FFF2-40B4-BE49-F238E27FC236}">
                <a16:creationId xmlns:a16="http://schemas.microsoft.com/office/drawing/2014/main" xmlns="" id="{C1E9A74E-F7C4-7942-9041-4A168DD07B3D}"/>
              </a:ext>
            </a:extLst>
          </p:cNvPr>
          <p:cNvSpPr/>
          <p:nvPr/>
        </p:nvSpPr>
        <p:spPr>
          <a:xfrm>
            <a:off x="9050989" y="3522102"/>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1"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Addressing medication non-adherence</a:t>
            </a:r>
            <a:endParaRPr lang="en-US" dirty="0"/>
          </a:p>
        </p:txBody>
      </p:sp>
      <p:sp>
        <p:nvSpPr>
          <p:cNvPr id="14" name="TextBox 13"/>
          <p:cNvSpPr txBox="1"/>
          <p:nvPr/>
        </p:nvSpPr>
        <p:spPr>
          <a:xfrm>
            <a:off x="602875" y="1334186"/>
            <a:ext cx="6209707" cy="369332"/>
          </a:xfrm>
          <a:prstGeom prst="rect">
            <a:avLst/>
          </a:prstGeom>
          <a:noFill/>
        </p:spPr>
        <p:txBody>
          <a:bodyPr wrap="square" rtlCol="0">
            <a:spAutoFit/>
          </a:bodyPr>
          <a:lstStyle/>
          <a:p>
            <a:r>
              <a:rPr lang="en-US" b="1" dirty="0" smtClean="0">
                <a:cs typeface="Calibri"/>
              </a:rPr>
              <a:t>Motivational </a:t>
            </a:r>
            <a:r>
              <a:rPr lang="en-US" b="1" dirty="0">
                <a:cs typeface="Calibri"/>
              </a:rPr>
              <a:t>interviewing </a:t>
            </a:r>
            <a:r>
              <a:rPr lang="en-US" b="1" dirty="0" smtClean="0">
                <a:cs typeface="Calibri"/>
              </a:rPr>
              <a:t>– communicate with OARS </a:t>
            </a:r>
            <a:endParaRPr lang="en-CA" b="1" dirty="0">
              <a:cs typeface="Calibri"/>
            </a:endParaRPr>
          </a:p>
        </p:txBody>
      </p:sp>
      <p:sp>
        <p:nvSpPr>
          <p:cNvPr id="15" name="TextBox 14">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smtClean="0">
                <a:solidFill>
                  <a:srgbClr val="F26523"/>
                </a:solidFill>
              </a:rPr>
              <a:t>Behavioural interventions</a:t>
            </a:r>
            <a:endParaRPr lang="en-CA" sz="2000" b="1" dirty="0">
              <a:solidFill>
                <a:srgbClr val="F26523"/>
              </a:solidFill>
            </a:endParaRPr>
          </a:p>
        </p:txBody>
      </p:sp>
      <p:sp>
        <p:nvSpPr>
          <p:cNvPr id="2" name="TextBox 1"/>
          <p:cNvSpPr txBox="1"/>
          <p:nvPr/>
        </p:nvSpPr>
        <p:spPr>
          <a:xfrm>
            <a:off x="1875479" y="1872486"/>
            <a:ext cx="1600200" cy="738664"/>
          </a:xfrm>
          <a:prstGeom prst="rect">
            <a:avLst/>
          </a:prstGeom>
          <a:noFill/>
        </p:spPr>
        <p:txBody>
          <a:bodyPr wrap="square" rtlCol="0">
            <a:spAutoFit/>
          </a:bodyPr>
          <a:lstStyle/>
          <a:p>
            <a:r>
              <a:rPr lang="en-US" sz="2400" b="1" dirty="0">
                <a:solidFill>
                  <a:srgbClr val="F26523"/>
                </a:solidFill>
                <a:latin typeface="Arial Black" panose="020B0A04020102020204" pitchFamily="34" charset="0"/>
              </a:rPr>
              <a:t>O</a:t>
            </a:r>
            <a:r>
              <a:rPr lang="en-US" dirty="0">
                <a:solidFill>
                  <a:srgbClr val="F26523"/>
                </a:solidFill>
              </a:rPr>
              <a:t>pen-Ended </a:t>
            </a:r>
            <a:r>
              <a:rPr lang="en-US" dirty="0" smtClean="0">
                <a:solidFill>
                  <a:srgbClr val="F26523"/>
                </a:solidFill>
              </a:rPr>
              <a:t>Questions</a:t>
            </a:r>
            <a:endParaRPr lang="en-US" sz="600" dirty="0">
              <a:solidFill>
                <a:srgbClr val="F26523"/>
              </a:solidFill>
            </a:endParaRPr>
          </a:p>
        </p:txBody>
      </p:sp>
      <p:sp>
        <p:nvSpPr>
          <p:cNvPr id="4" name="TextBox 3"/>
          <p:cNvSpPr txBox="1"/>
          <p:nvPr/>
        </p:nvSpPr>
        <p:spPr>
          <a:xfrm>
            <a:off x="1875479" y="2887466"/>
            <a:ext cx="1607585" cy="738664"/>
          </a:xfrm>
          <a:prstGeom prst="rect">
            <a:avLst/>
          </a:prstGeom>
          <a:noFill/>
        </p:spPr>
        <p:txBody>
          <a:bodyPr wrap="square" rtlCol="0">
            <a:spAutoFit/>
          </a:bodyPr>
          <a:lstStyle/>
          <a:p>
            <a:r>
              <a:rPr lang="en-US" sz="2400" b="1" dirty="0">
                <a:solidFill>
                  <a:srgbClr val="F26523"/>
                </a:solidFill>
                <a:latin typeface="Arial Black" panose="020B0A04020102020204" pitchFamily="34" charset="0"/>
              </a:rPr>
              <a:t>A</a:t>
            </a:r>
            <a:r>
              <a:rPr lang="en-US" dirty="0">
                <a:solidFill>
                  <a:srgbClr val="F26523"/>
                </a:solidFill>
              </a:rPr>
              <a:t>ffirmations</a:t>
            </a:r>
          </a:p>
          <a:p>
            <a:endParaRPr lang="en-US" dirty="0"/>
          </a:p>
        </p:txBody>
      </p:sp>
      <p:sp>
        <p:nvSpPr>
          <p:cNvPr id="5" name="TextBox 4"/>
          <p:cNvSpPr txBox="1"/>
          <p:nvPr/>
        </p:nvSpPr>
        <p:spPr>
          <a:xfrm>
            <a:off x="1875479" y="3683142"/>
            <a:ext cx="1441518" cy="461665"/>
          </a:xfrm>
          <a:prstGeom prst="rect">
            <a:avLst/>
          </a:prstGeom>
          <a:noFill/>
        </p:spPr>
        <p:txBody>
          <a:bodyPr wrap="square" rtlCol="0">
            <a:spAutoFit/>
          </a:bodyPr>
          <a:lstStyle/>
          <a:p>
            <a:r>
              <a:rPr lang="en-US" sz="2400" b="1" dirty="0" smtClean="0">
                <a:solidFill>
                  <a:srgbClr val="F26523"/>
                </a:solidFill>
                <a:latin typeface="Arial Black" panose="020B0A04020102020204" pitchFamily="34" charset="0"/>
              </a:rPr>
              <a:t>R</a:t>
            </a:r>
            <a:r>
              <a:rPr lang="en-US" dirty="0" smtClean="0">
                <a:solidFill>
                  <a:srgbClr val="F26523"/>
                </a:solidFill>
              </a:rPr>
              <a:t>eflect</a:t>
            </a:r>
            <a:endParaRPr lang="en-US" dirty="0">
              <a:solidFill>
                <a:srgbClr val="F26523"/>
              </a:solidFill>
            </a:endParaRPr>
          </a:p>
        </p:txBody>
      </p:sp>
      <p:sp>
        <p:nvSpPr>
          <p:cNvPr id="7" name="TextBox 6"/>
          <p:cNvSpPr txBox="1"/>
          <p:nvPr/>
        </p:nvSpPr>
        <p:spPr>
          <a:xfrm>
            <a:off x="1875479" y="4579266"/>
            <a:ext cx="1372460" cy="738664"/>
          </a:xfrm>
          <a:prstGeom prst="rect">
            <a:avLst/>
          </a:prstGeom>
          <a:noFill/>
        </p:spPr>
        <p:txBody>
          <a:bodyPr wrap="square" rtlCol="0">
            <a:spAutoFit/>
          </a:bodyPr>
          <a:lstStyle/>
          <a:p>
            <a:r>
              <a:rPr lang="en-US" sz="2400" b="1" dirty="0">
                <a:solidFill>
                  <a:srgbClr val="F26523"/>
                </a:solidFill>
                <a:latin typeface="Arial Black" panose="020B0A04020102020204" pitchFamily="34" charset="0"/>
              </a:rPr>
              <a:t>S</a:t>
            </a:r>
            <a:r>
              <a:rPr lang="en-US" dirty="0">
                <a:solidFill>
                  <a:srgbClr val="F26523"/>
                </a:solidFill>
              </a:rPr>
              <a:t>ummarize</a:t>
            </a:r>
          </a:p>
          <a:p>
            <a:endParaRPr lang="en-US" dirty="0"/>
          </a:p>
        </p:txBody>
      </p:sp>
    </p:spTree>
    <p:extLst>
      <p:ext uri="{BB962C8B-B14F-4D97-AF65-F5344CB8AC3E}">
        <p14:creationId xmlns:p14="http://schemas.microsoft.com/office/powerpoint/2010/main" val="237541392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0" name="Content Placeholder 2">
            <a:extLst>
              <a:ext uri="{FF2B5EF4-FFF2-40B4-BE49-F238E27FC236}">
                <a16:creationId xmlns:a16="http://schemas.microsoft.com/office/drawing/2014/main" xmlns="" id="{012B15B1-175B-4927-B4B1-C1C56C682DB0}"/>
              </a:ext>
            </a:extLst>
          </p:cNvPr>
          <p:cNvSpPr txBox="1">
            <a:spLocks/>
          </p:cNvSpPr>
          <p:nvPr/>
        </p:nvSpPr>
        <p:spPr>
          <a:xfrm>
            <a:off x="602877" y="1526345"/>
            <a:ext cx="6457142" cy="20997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sz="1800" dirty="0" smtClean="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600" dirty="0" smtClean="0">
                <a:latin typeface="Calibri" panose="020F0502020204030204" pitchFamily="34" charset="0"/>
                <a:cs typeface="Calibri" panose="020F0502020204030204" pitchFamily="34" charset="0"/>
              </a:rPr>
              <a:t>Inhibit the </a:t>
            </a:r>
            <a:r>
              <a:rPr lang="en-CA" sz="1600" dirty="0" smtClean="0">
                <a:latin typeface="Calibri" panose="020F0502020204030204" pitchFamily="34" charset="0"/>
                <a:cs typeface="Calibri" panose="020F0502020204030204" pitchFamily="34" charset="0"/>
              </a:rPr>
              <a:t>urge to make them “right”, and to fix them. “Righting” results in:</a:t>
            </a:r>
            <a:endParaRPr lang="en-US" sz="1600" dirty="0">
              <a:latin typeface="Calibri" panose="020F0502020204030204" pitchFamily="34" charset="0"/>
              <a:cs typeface="Calibri" panose="020F0502020204030204" pitchFamily="34" charset="0"/>
            </a:endParaRPr>
          </a:p>
          <a:p>
            <a:pPr marL="461963" indent="-285750">
              <a:buClr>
                <a:srgbClr val="F26523"/>
              </a:buClr>
              <a:buFont typeface="Wingdings" panose="05000000000000000000" pitchFamily="2" charset="2"/>
              <a:buChar char="Ø"/>
            </a:pPr>
            <a:r>
              <a:rPr lang="en-US" sz="1600" dirty="0" smtClean="0">
                <a:latin typeface="Calibri" panose="020F0502020204030204" pitchFamily="34" charset="0"/>
                <a:cs typeface="Calibri" panose="020F0502020204030204" pitchFamily="34" charset="0"/>
              </a:rPr>
              <a:t>Discouraging </a:t>
            </a:r>
            <a:r>
              <a:rPr lang="en-US" sz="1600" dirty="0">
                <a:latin typeface="Calibri" panose="020F0502020204030204" pitchFamily="34" charset="0"/>
                <a:cs typeface="Calibri" panose="020F0502020204030204" pitchFamily="34" charset="0"/>
              </a:rPr>
              <a:t>patients from sharing their story</a:t>
            </a:r>
          </a:p>
          <a:p>
            <a:pPr marL="461963" indent="-285750">
              <a:buClr>
                <a:srgbClr val="F26523"/>
              </a:buClr>
              <a:buFont typeface="Wingdings" panose="05000000000000000000" pitchFamily="2" charset="2"/>
              <a:buChar char="Ø"/>
            </a:pPr>
            <a:r>
              <a:rPr lang="en-US" sz="1600" dirty="0" smtClean="0">
                <a:latin typeface="Calibri" panose="020F0502020204030204" pitchFamily="34" charset="0"/>
                <a:cs typeface="Calibri" panose="020F0502020204030204" pitchFamily="34" charset="0"/>
              </a:rPr>
              <a:t>Inadvertent shaming of </a:t>
            </a:r>
            <a:r>
              <a:rPr lang="en-US" sz="1600" dirty="0">
                <a:latin typeface="Calibri" panose="020F0502020204030204" pitchFamily="34" charset="0"/>
                <a:cs typeface="Calibri" panose="020F0502020204030204" pitchFamily="34" charset="0"/>
              </a:rPr>
              <a:t>patients</a:t>
            </a:r>
          </a:p>
          <a:p>
            <a:pPr marL="461963" indent="-285750">
              <a:buClr>
                <a:srgbClr val="F26523"/>
              </a:buClr>
              <a:buFont typeface="Wingdings" panose="05000000000000000000" pitchFamily="2" charset="2"/>
              <a:buChar char="Ø"/>
            </a:pPr>
            <a:r>
              <a:rPr lang="en-US" sz="1600" dirty="0" smtClean="0">
                <a:latin typeface="Calibri" panose="020F0502020204030204" pitchFamily="34" charset="0"/>
                <a:cs typeface="Calibri" panose="020F0502020204030204" pitchFamily="34" charset="0"/>
              </a:rPr>
              <a:t>Pushing </a:t>
            </a:r>
            <a:r>
              <a:rPr lang="en-US" sz="1600" dirty="0">
                <a:latin typeface="Calibri" panose="020F0502020204030204" pitchFamily="34" charset="0"/>
                <a:cs typeface="Calibri" panose="020F0502020204030204" pitchFamily="34" charset="0"/>
              </a:rPr>
              <a:t>patients to resist advice</a:t>
            </a:r>
            <a:endParaRPr lang="en-CA" sz="1600" dirty="0">
              <a:latin typeface="Calibri" panose="020F0502020204030204" pitchFamily="34" charset="0"/>
              <a:cs typeface="Calibri" panose="020F0502020204030204" pitchFamily="34" charset="0"/>
            </a:endParaRPr>
          </a:p>
          <a:p>
            <a:pPr>
              <a:buFont typeface="Arial" panose="020B0604020202020204" pitchFamily="34" charset="0"/>
              <a:buNone/>
            </a:pPr>
            <a:endParaRPr lang="en-CA" sz="16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C1E9A74E-F7C4-7942-9041-4A168DD07B3D}"/>
              </a:ext>
            </a:extLst>
          </p:cNvPr>
          <p:cNvSpPr/>
          <p:nvPr/>
        </p:nvSpPr>
        <p:spPr>
          <a:xfrm>
            <a:off x="9050989" y="3522102"/>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1"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6" y="267600"/>
            <a:ext cx="6209707" cy="365375"/>
          </a:xfrm>
        </p:spPr>
        <p:txBody>
          <a:bodyPr>
            <a:noAutofit/>
          </a:bodyPr>
          <a:lstStyle/>
          <a:p>
            <a:r>
              <a:rPr lang="en-US" dirty="0" smtClean="0"/>
              <a:t>Addressing medication non-adherence</a:t>
            </a:r>
            <a:endParaRPr lang="en-US" dirty="0"/>
          </a:p>
        </p:txBody>
      </p:sp>
      <p:sp>
        <p:nvSpPr>
          <p:cNvPr id="15" name="TextBox 14"/>
          <p:cNvSpPr txBox="1"/>
          <p:nvPr/>
        </p:nvSpPr>
        <p:spPr>
          <a:xfrm>
            <a:off x="602876" y="1334186"/>
            <a:ext cx="6793247" cy="369332"/>
          </a:xfrm>
          <a:prstGeom prst="rect">
            <a:avLst/>
          </a:prstGeom>
          <a:noFill/>
        </p:spPr>
        <p:txBody>
          <a:bodyPr wrap="square" rtlCol="0">
            <a:spAutoFit/>
          </a:bodyPr>
          <a:lstStyle/>
          <a:p>
            <a:r>
              <a:rPr lang="en-US" b="1" dirty="0" smtClean="0">
                <a:cs typeface="Calibri"/>
              </a:rPr>
              <a:t>When using motivational </a:t>
            </a:r>
            <a:r>
              <a:rPr lang="en-US" b="1" dirty="0">
                <a:cs typeface="Calibri"/>
              </a:rPr>
              <a:t>interviewing – </a:t>
            </a:r>
            <a:r>
              <a:rPr lang="en-US" b="1" dirty="0" smtClean="0">
                <a:cs typeface="Calibri"/>
              </a:rPr>
              <a:t>inhibit your “righting” reflex</a:t>
            </a:r>
            <a:endParaRPr lang="en-CA" b="1" dirty="0">
              <a:cs typeface="Calibri"/>
            </a:endParaRPr>
          </a:p>
        </p:txBody>
      </p:sp>
      <p:sp>
        <p:nvSpPr>
          <p:cNvPr id="16" name="TextBox 15">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smtClean="0">
                <a:solidFill>
                  <a:srgbClr val="F26523"/>
                </a:solidFill>
              </a:rPr>
              <a:t>Behavioural interventions</a:t>
            </a:r>
            <a:endParaRPr lang="en-CA" sz="2000" b="1" dirty="0">
              <a:solidFill>
                <a:srgbClr val="F26523"/>
              </a:solidFill>
            </a:endParaRPr>
          </a:p>
        </p:txBody>
      </p:sp>
      <p:grpSp>
        <p:nvGrpSpPr>
          <p:cNvPr id="13" name="Group 12"/>
          <p:cNvGrpSpPr/>
          <p:nvPr/>
        </p:nvGrpSpPr>
        <p:grpSpPr>
          <a:xfrm>
            <a:off x="816071" y="3870031"/>
            <a:ext cx="2012641" cy="1744767"/>
            <a:chOff x="792887" y="3714456"/>
            <a:chExt cx="2252935" cy="2014661"/>
          </a:xfrm>
        </p:grpSpPr>
        <p:sp>
          <p:nvSpPr>
            <p:cNvPr id="14" name="Rounded Rectangular Callout 13"/>
            <p:cNvSpPr/>
            <p:nvPr/>
          </p:nvSpPr>
          <p:spPr>
            <a:xfrm>
              <a:off x="792887" y="3714456"/>
              <a:ext cx="2252935" cy="1588698"/>
            </a:xfrm>
            <a:prstGeom prst="wedgeRoundRectCallout">
              <a:avLst>
                <a:gd name="adj1" fmla="val -3340"/>
                <a:gd name="adj2" fmla="val 76321"/>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892712" y="3881111"/>
              <a:ext cx="2053282" cy="1848006"/>
            </a:xfrm>
            <a:prstGeom prst="rect">
              <a:avLst/>
            </a:prstGeom>
            <a:noFill/>
          </p:spPr>
          <p:txBody>
            <a:bodyPr wrap="square" rtlCol="0">
              <a:spAutoFit/>
            </a:bodyPr>
            <a:lstStyle/>
            <a:p>
              <a:r>
                <a:rPr lang="en-CA" sz="1600" dirty="0" smtClean="0"/>
                <a:t>“</a:t>
              </a:r>
              <a:r>
                <a:rPr lang="en-US" sz="1600" dirty="0"/>
                <a:t>Sounds like you haven’t been taking your medications as prescribed</a:t>
              </a:r>
              <a:r>
                <a:rPr lang="en-US" sz="1600" dirty="0" smtClean="0"/>
                <a:t>.”</a:t>
              </a:r>
              <a:endParaRPr lang="en-US" sz="1600" dirty="0"/>
            </a:p>
            <a:p>
              <a:endParaRPr lang="en-CA" sz="1600" dirty="0" smtClean="0"/>
            </a:p>
            <a:p>
              <a:endParaRPr lang="en-US" dirty="0"/>
            </a:p>
          </p:txBody>
        </p:sp>
      </p:grpSp>
      <p:grpSp>
        <p:nvGrpSpPr>
          <p:cNvPr id="19" name="Group 18"/>
          <p:cNvGrpSpPr/>
          <p:nvPr/>
        </p:nvGrpSpPr>
        <p:grpSpPr>
          <a:xfrm>
            <a:off x="3015933" y="3870030"/>
            <a:ext cx="1769687" cy="1609369"/>
            <a:chOff x="651761" y="3691467"/>
            <a:chExt cx="2282966" cy="1858318"/>
          </a:xfrm>
        </p:grpSpPr>
        <p:sp>
          <p:nvSpPr>
            <p:cNvPr id="20" name="Rounded Rectangular Callout 19"/>
            <p:cNvSpPr/>
            <p:nvPr/>
          </p:nvSpPr>
          <p:spPr>
            <a:xfrm>
              <a:off x="651761" y="3691467"/>
              <a:ext cx="2252935" cy="1588698"/>
            </a:xfrm>
            <a:prstGeom prst="wedgeRoundRectCallout">
              <a:avLst>
                <a:gd name="adj1" fmla="val -3340"/>
                <a:gd name="adj2" fmla="val 76321"/>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881445" y="3986088"/>
              <a:ext cx="2053282" cy="1563697"/>
            </a:xfrm>
            <a:prstGeom prst="rect">
              <a:avLst/>
            </a:prstGeom>
            <a:noFill/>
          </p:spPr>
          <p:txBody>
            <a:bodyPr wrap="square" rtlCol="0">
              <a:spAutoFit/>
            </a:bodyPr>
            <a:lstStyle/>
            <a:p>
              <a:r>
                <a:rPr lang="en-CA" sz="1600" dirty="0" smtClean="0"/>
                <a:t>“</a:t>
              </a:r>
              <a:r>
                <a:rPr lang="en-US" sz="1600" dirty="0"/>
                <a:t>Don’t you know smoking is bad for you</a:t>
              </a:r>
              <a:r>
                <a:rPr lang="en-US" sz="1600" dirty="0" smtClean="0"/>
                <a:t>?”</a:t>
              </a:r>
            </a:p>
            <a:p>
              <a:endParaRPr lang="en-CA" sz="1600" dirty="0" smtClean="0"/>
            </a:p>
            <a:p>
              <a:endParaRPr lang="en-US" dirty="0"/>
            </a:p>
          </p:txBody>
        </p:sp>
      </p:grpSp>
      <p:grpSp>
        <p:nvGrpSpPr>
          <p:cNvPr id="22" name="Group 21"/>
          <p:cNvGrpSpPr/>
          <p:nvPr/>
        </p:nvGrpSpPr>
        <p:grpSpPr>
          <a:xfrm>
            <a:off x="4972132" y="3870030"/>
            <a:ext cx="2297556" cy="2113847"/>
            <a:chOff x="792887" y="3714456"/>
            <a:chExt cx="2252935" cy="2440832"/>
          </a:xfrm>
        </p:grpSpPr>
        <p:sp>
          <p:nvSpPr>
            <p:cNvPr id="23" name="Rounded Rectangular Callout 22"/>
            <p:cNvSpPr/>
            <p:nvPr/>
          </p:nvSpPr>
          <p:spPr>
            <a:xfrm>
              <a:off x="792887" y="3714456"/>
              <a:ext cx="2252935" cy="1588698"/>
            </a:xfrm>
            <a:prstGeom prst="wedgeRoundRectCallout">
              <a:avLst>
                <a:gd name="adj1" fmla="val -3340"/>
                <a:gd name="adj2" fmla="val 76321"/>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988882" y="3738665"/>
              <a:ext cx="2053282" cy="2416623"/>
            </a:xfrm>
            <a:prstGeom prst="rect">
              <a:avLst/>
            </a:prstGeom>
            <a:noFill/>
          </p:spPr>
          <p:txBody>
            <a:bodyPr wrap="square" rtlCol="0">
              <a:spAutoFit/>
            </a:bodyPr>
            <a:lstStyle/>
            <a:p>
              <a:r>
                <a:rPr lang="en-CA" sz="1600" dirty="0" smtClean="0"/>
                <a:t>“</a:t>
              </a:r>
              <a:r>
                <a:rPr lang="en-US" sz="1600" dirty="0"/>
                <a:t>Wouldn’t you rather take your medication than end up in the hospital with another infection</a:t>
              </a:r>
              <a:r>
                <a:rPr lang="en-US" sz="1600" dirty="0" smtClean="0"/>
                <a:t>?”</a:t>
              </a:r>
              <a:endParaRPr lang="en-US" sz="1600" dirty="0"/>
            </a:p>
            <a:p>
              <a:endParaRPr lang="en-US" sz="1600" dirty="0" smtClean="0"/>
            </a:p>
            <a:p>
              <a:endParaRPr lang="en-CA" sz="1600" dirty="0" smtClean="0"/>
            </a:p>
            <a:p>
              <a:endParaRPr lang="en-US" dirty="0"/>
            </a:p>
          </p:txBody>
        </p:sp>
      </p:grpSp>
      <p:sp>
        <p:nvSpPr>
          <p:cNvPr id="2" name="TextBox 1"/>
          <p:cNvSpPr txBox="1"/>
          <p:nvPr/>
        </p:nvSpPr>
        <p:spPr>
          <a:xfrm>
            <a:off x="683693" y="3398340"/>
            <a:ext cx="3203579" cy="646331"/>
          </a:xfrm>
          <a:prstGeom prst="rect">
            <a:avLst/>
          </a:prstGeom>
          <a:noFill/>
        </p:spPr>
        <p:txBody>
          <a:bodyPr wrap="square" rtlCol="0">
            <a:spAutoFit/>
          </a:bodyPr>
          <a:lstStyle/>
          <a:p>
            <a:r>
              <a:rPr lang="en-US" b="1" dirty="0">
                <a:solidFill>
                  <a:srgbClr val="FF0000"/>
                </a:solidFill>
                <a:latin typeface="Calibri" panose="020F0502020204030204" pitchFamily="34" charset="0"/>
                <a:cs typeface="Calibri" panose="020F0502020204030204" pitchFamily="34" charset="0"/>
              </a:rPr>
              <a:t>Examples of “righting</a:t>
            </a:r>
            <a:r>
              <a:rPr lang="en-US" b="1" dirty="0" smtClean="0">
                <a:solidFill>
                  <a:srgbClr val="FF0000"/>
                </a:solidFill>
                <a:latin typeface="Calibri" panose="020F0502020204030204" pitchFamily="34" charset="0"/>
                <a:cs typeface="Calibri" panose="020F0502020204030204" pitchFamily="34" charset="0"/>
              </a:rPr>
              <a:t>”</a:t>
            </a:r>
            <a:endParaRPr lang="en-US" b="1" dirty="0">
              <a:solidFill>
                <a:srgbClr val="FF0000"/>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42440774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8" name="Content Placeholder 2">
            <a:extLst>
              <a:ext uri="{FF2B5EF4-FFF2-40B4-BE49-F238E27FC236}">
                <a16:creationId xmlns:a16="http://schemas.microsoft.com/office/drawing/2014/main" xmlns="" id="{F009AA93-0C5C-4D58-88F2-CA8522D0A217}"/>
              </a:ext>
            </a:extLst>
          </p:cNvPr>
          <p:cNvSpPr txBox="1">
            <a:spLocks/>
          </p:cNvSpPr>
          <p:nvPr/>
        </p:nvSpPr>
        <p:spPr>
          <a:xfrm>
            <a:off x="655478" y="2280582"/>
            <a:ext cx="4138450" cy="34677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F26523"/>
              </a:buClr>
              <a:buFont typeface="+mj-lt"/>
              <a:buAutoNum type="arabicPeriod"/>
            </a:pPr>
            <a:r>
              <a:rPr lang="en-CA" sz="1600" dirty="0" smtClean="0"/>
              <a:t>Teach 2-3 main points, then use teach back</a:t>
            </a:r>
          </a:p>
          <a:p>
            <a:pPr marL="342900" indent="-342900">
              <a:buClr>
                <a:srgbClr val="F26523"/>
              </a:buClr>
              <a:buFont typeface="+mj-lt"/>
              <a:buAutoNum type="arabicPeriod"/>
            </a:pPr>
            <a:r>
              <a:rPr lang="en-CA" sz="1600" dirty="0" smtClean="0"/>
              <a:t>Re-phrase </a:t>
            </a:r>
            <a:r>
              <a:rPr lang="en-CA" sz="1600" dirty="0"/>
              <a:t>if the patient does not understand. Do not simply </a:t>
            </a:r>
            <a:r>
              <a:rPr lang="en-CA" sz="1600" dirty="0" smtClean="0"/>
              <a:t>repeat.</a:t>
            </a:r>
          </a:p>
          <a:p>
            <a:pPr marL="342900" indent="-342900">
              <a:buClr>
                <a:srgbClr val="F26523"/>
              </a:buClr>
              <a:buFont typeface="+mj-lt"/>
              <a:buAutoNum type="arabicPeriod"/>
            </a:pPr>
            <a:r>
              <a:rPr lang="en-CA" sz="1600" dirty="0" smtClean="0"/>
              <a:t>Ask </a:t>
            </a:r>
            <a:r>
              <a:rPr lang="en-CA" sz="1600" dirty="0"/>
              <a:t>for teach-back until you are comfortable the patient really </a:t>
            </a:r>
            <a:r>
              <a:rPr lang="en-CA" sz="1600" dirty="0" smtClean="0"/>
              <a:t>understands.</a:t>
            </a:r>
          </a:p>
          <a:p>
            <a:pPr marL="342900" indent="-342900">
              <a:buClr>
                <a:srgbClr val="F26523"/>
              </a:buClr>
              <a:buFont typeface="+mj-lt"/>
              <a:buAutoNum type="arabicPeriod"/>
            </a:pPr>
            <a:r>
              <a:rPr lang="en-CA" sz="1600" dirty="0" smtClean="0"/>
              <a:t>If </a:t>
            </a:r>
            <a:r>
              <a:rPr lang="en-CA" sz="1600" dirty="0"/>
              <a:t>the patient is not able to teach back after several times, consider other strategies like</a:t>
            </a:r>
            <a:r>
              <a:rPr lang="en-CA" sz="1600" dirty="0" smtClean="0"/>
              <a:t>...</a:t>
            </a:r>
          </a:p>
          <a:p>
            <a:pPr lvl="1">
              <a:buClr>
                <a:srgbClr val="F26523"/>
              </a:buClr>
            </a:pPr>
            <a:r>
              <a:rPr lang="en-CA" sz="1600" dirty="0" smtClean="0"/>
              <a:t>including </a:t>
            </a:r>
            <a:r>
              <a:rPr lang="en-CA" sz="1600" dirty="0"/>
              <a:t>a family </a:t>
            </a:r>
            <a:r>
              <a:rPr lang="en-CA" sz="1600" dirty="0" smtClean="0"/>
              <a:t>member</a:t>
            </a:r>
          </a:p>
          <a:p>
            <a:pPr lvl="1">
              <a:buClr>
                <a:srgbClr val="F26523"/>
              </a:buClr>
            </a:pPr>
            <a:r>
              <a:rPr lang="en-CA" sz="1600" dirty="0" smtClean="0"/>
              <a:t>taking </a:t>
            </a:r>
            <a:r>
              <a:rPr lang="en-CA" sz="1600" dirty="0"/>
              <a:t>a </a:t>
            </a:r>
            <a:r>
              <a:rPr lang="en-CA" sz="1600" dirty="0" smtClean="0"/>
              <a:t>break or scheduling another time</a:t>
            </a:r>
          </a:p>
          <a:p>
            <a:pPr lvl="1">
              <a:buClr>
                <a:srgbClr val="F26523"/>
              </a:buClr>
            </a:pPr>
            <a:r>
              <a:rPr lang="en-CA" sz="1600" dirty="0" smtClean="0"/>
              <a:t>asking </a:t>
            </a:r>
            <a:r>
              <a:rPr lang="en-CA" sz="1600" dirty="0"/>
              <a:t>another member of the health care team to </a:t>
            </a:r>
            <a:r>
              <a:rPr lang="en-CA" sz="1600" dirty="0" smtClean="0"/>
              <a:t>teach</a:t>
            </a:r>
            <a:endParaRPr lang="en-US" altLang="en-US" sz="1600" dirty="0">
              <a:ea typeface="ＭＳ Ｐゴシック" pitchFamily="34" charset="-128"/>
            </a:endParaRPr>
          </a:p>
        </p:txBody>
      </p:sp>
      <p:sp>
        <p:nvSpPr>
          <p:cNvPr id="21" name="TextBox 20">
            <a:extLst>
              <a:ext uri="{FF2B5EF4-FFF2-40B4-BE49-F238E27FC236}">
                <a16:creationId xmlns:a16="http://schemas.microsoft.com/office/drawing/2014/main" xmlns="" id="{3966BBC7-ABEC-4A8D-8A1E-3A0468BED1C8}"/>
              </a:ext>
            </a:extLst>
          </p:cNvPr>
          <p:cNvSpPr txBox="1"/>
          <p:nvPr/>
        </p:nvSpPr>
        <p:spPr>
          <a:xfrm>
            <a:off x="574921" y="5905140"/>
            <a:ext cx="3997079" cy="369332"/>
          </a:xfrm>
          <a:prstGeom prst="rect">
            <a:avLst/>
          </a:prstGeom>
          <a:noFill/>
        </p:spPr>
        <p:txBody>
          <a:bodyPr wrap="square" rtlCol="0">
            <a:spAutoFit/>
          </a:bodyPr>
          <a:lstStyle/>
          <a:p>
            <a:r>
              <a:rPr lang="en-CA" sz="900" dirty="0">
                <a:solidFill>
                  <a:schemeClr val="bg1">
                    <a:lumMod val="65000"/>
                  </a:schemeClr>
                </a:solidFill>
              </a:rPr>
              <a:t>Schillinger D et al. Arch Intern Med 2003;163 (1): 83-90.</a:t>
            </a:r>
          </a:p>
          <a:p>
            <a:r>
              <a:rPr lang="en-CA" sz="900" dirty="0" err="1">
                <a:solidFill>
                  <a:schemeClr val="bg1">
                    <a:lumMod val="65000"/>
                  </a:schemeClr>
                </a:solidFill>
              </a:rPr>
              <a:t>Dinh</a:t>
            </a:r>
            <a:r>
              <a:rPr lang="en-CA" sz="900" dirty="0">
                <a:solidFill>
                  <a:schemeClr val="bg1">
                    <a:lumMod val="65000"/>
                  </a:schemeClr>
                </a:solidFill>
              </a:rPr>
              <a:t> TTH et al. JBI Database System Rev Implement Rep 2016;14(1):210-47.</a:t>
            </a:r>
          </a:p>
        </p:txBody>
      </p:sp>
      <p:sp>
        <p:nvSpPr>
          <p:cNvPr id="10" name="Rectangle 9">
            <a:extLst>
              <a:ext uri="{FF2B5EF4-FFF2-40B4-BE49-F238E27FC236}">
                <a16:creationId xmlns:a16="http://schemas.microsoft.com/office/drawing/2014/main" xmlns="" id="{C1E9A74E-F7C4-7942-9041-4A168DD07B3D}"/>
              </a:ext>
            </a:extLst>
          </p:cNvPr>
          <p:cNvSpPr/>
          <p:nvPr/>
        </p:nvSpPr>
        <p:spPr>
          <a:xfrm>
            <a:off x="9050989" y="3512057"/>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3"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smtClean="0"/>
              <a:t>Addressing medication non-adherence</a:t>
            </a:r>
            <a:endParaRPr lang="en-US" dirty="0"/>
          </a:p>
        </p:txBody>
      </p:sp>
      <p:sp>
        <p:nvSpPr>
          <p:cNvPr id="15" name="TextBox 14"/>
          <p:cNvSpPr txBox="1"/>
          <p:nvPr/>
        </p:nvSpPr>
        <p:spPr>
          <a:xfrm>
            <a:off x="602876" y="1334186"/>
            <a:ext cx="2782531" cy="369332"/>
          </a:xfrm>
          <a:prstGeom prst="rect">
            <a:avLst/>
          </a:prstGeom>
          <a:noFill/>
        </p:spPr>
        <p:txBody>
          <a:bodyPr wrap="square" rtlCol="0">
            <a:spAutoFit/>
          </a:bodyPr>
          <a:lstStyle/>
          <a:p>
            <a:r>
              <a:rPr lang="en-US" b="1" dirty="0" smtClean="0">
                <a:cs typeface="Calibri"/>
              </a:rPr>
              <a:t>Teach back</a:t>
            </a:r>
            <a:endParaRPr lang="en-CA" b="1" dirty="0">
              <a:cs typeface="Calibri"/>
            </a:endParaRPr>
          </a:p>
        </p:txBody>
      </p:sp>
      <p:sp>
        <p:nvSpPr>
          <p:cNvPr id="16" name="TextBox 15">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smtClean="0">
                <a:solidFill>
                  <a:srgbClr val="F26523"/>
                </a:solidFill>
              </a:rPr>
              <a:t>Behavioural interventions</a:t>
            </a:r>
            <a:endParaRPr lang="en-CA" sz="2000" b="1" dirty="0">
              <a:solidFill>
                <a:srgbClr val="F26523"/>
              </a:solidFill>
            </a:endParaRPr>
          </a:p>
        </p:txBody>
      </p:sp>
      <p:sp>
        <p:nvSpPr>
          <p:cNvPr id="2" name="TextBox 1"/>
          <p:cNvSpPr txBox="1"/>
          <p:nvPr/>
        </p:nvSpPr>
        <p:spPr>
          <a:xfrm>
            <a:off x="655478" y="1627502"/>
            <a:ext cx="3663134" cy="584775"/>
          </a:xfrm>
          <a:prstGeom prst="rect">
            <a:avLst/>
          </a:prstGeom>
          <a:noFill/>
        </p:spPr>
        <p:txBody>
          <a:bodyPr wrap="square" rtlCol="0">
            <a:spAutoFit/>
          </a:bodyPr>
          <a:lstStyle/>
          <a:p>
            <a:r>
              <a:rPr lang="en-US" altLang="en-US" sz="1600" dirty="0">
                <a:latin typeface="Calibri" panose="020F0502020204030204" pitchFamily="34" charset="0"/>
                <a:ea typeface="ＭＳ Ｐゴシック" pitchFamily="34" charset="-128"/>
                <a:cs typeface="Calibri" panose="020F0502020204030204" pitchFamily="34" charset="0"/>
              </a:rPr>
              <a:t>Asking the patient or caregiver to repeat </a:t>
            </a:r>
            <a:r>
              <a:rPr lang="en-US" altLang="en-US" sz="1600" u="sng" dirty="0">
                <a:latin typeface="Calibri" panose="020F0502020204030204" pitchFamily="34" charset="0"/>
                <a:ea typeface="ＭＳ Ｐゴシック" pitchFamily="34" charset="-128"/>
                <a:cs typeface="Calibri" panose="020F0502020204030204" pitchFamily="34" charset="0"/>
              </a:rPr>
              <a:t>in their own words </a:t>
            </a:r>
          </a:p>
        </p:txBody>
      </p:sp>
      <p:pic>
        <p:nvPicPr>
          <p:cNvPr id="14" name="Picture 13" descr="Man consulting with a doctor">
            <a:extLst>
              <a:ext uri="{FF2B5EF4-FFF2-40B4-BE49-F238E27FC236}">
                <a16:creationId xmlns:a16="http://schemas.microsoft.com/office/drawing/2014/main" xmlns="" id="{EC240211-6F5B-4AED-8DDF-94F52E9D90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1342" t="18812" r="10975" b="1383"/>
          <a:stretch/>
        </p:blipFill>
        <p:spPr>
          <a:xfrm>
            <a:off x="4846530" y="1722922"/>
            <a:ext cx="2534427" cy="357826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622450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person, indoor, scene&#10;&#10;Description automatically generated">
            <a:extLst>
              <a:ext uri="{FF2B5EF4-FFF2-40B4-BE49-F238E27FC236}">
                <a16:creationId xmlns:a16="http://schemas.microsoft.com/office/drawing/2014/main" xmlns="" id="{DBF29636-9AC7-4021-A193-1B27AB8783BB}"/>
              </a:ext>
            </a:extLst>
          </p:cNvPr>
          <p:cNvPicPr>
            <a:picLocks noChangeAspect="1"/>
          </p:cNvPicPr>
          <p:nvPr/>
        </p:nvPicPr>
        <p:blipFill rotWithShape="1">
          <a:blip r:embed="rId3">
            <a:lum bright="2000" contrast="-1000"/>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32493" t="15101" r="13807" b="25380"/>
          <a:stretch/>
        </p:blipFill>
        <p:spPr>
          <a:xfrm>
            <a:off x="696552" y="2099590"/>
            <a:ext cx="2941172" cy="2606636"/>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9" name="Rectangle 8">
            <a:extLst>
              <a:ext uri="{FF2B5EF4-FFF2-40B4-BE49-F238E27FC236}">
                <a16:creationId xmlns:a16="http://schemas.microsoft.com/office/drawing/2014/main" xmlns="" id="{C1E9A74E-F7C4-7942-9041-4A168DD07B3D}"/>
              </a:ext>
            </a:extLst>
          </p:cNvPr>
          <p:cNvSpPr/>
          <p:nvPr/>
        </p:nvSpPr>
        <p:spPr>
          <a:xfrm>
            <a:off x="9050989" y="3522106"/>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1"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Addressing medication non-adherence</a:t>
            </a:r>
            <a:endParaRPr lang="en-US" dirty="0"/>
          </a:p>
        </p:txBody>
      </p:sp>
      <p:sp>
        <p:nvSpPr>
          <p:cNvPr id="17" name="Content Placeholder 5">
            <a:extLst>
              <a:ext uri="{FF2B5EF4-FFF2-40B4-BE49-F238E27FC236}">
                <a16:creationId xmlns:a16="http://schemas.microsoft.com/office/drawing/2014/main" xmlns="" id="{04B0AF71-83FA-4850-A324-86991726C2AF}"/>
              </a:ext>
            </a:extLst>
          </p:cNvPr>
          <p:cNvSpPr txBox="1">
            <a:spLocks/>
          </p:cNvSpPr>
          <p:nvPr/>
        </p:nvSpPr>
        <p:spPr>
          <a:xfrm>
            <a:off x="322983" y="5569042"/>
            <a:ext cx="6298154" cy="11847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285750">
              <a:lnSpc>
                <a:spcPct val="80000"/>
              </a:lnSpc>
              <a:spcBef>
                <a:spcPts val="300"/>
              </a:spcBef>
              <a:buClr>
                <a:srgbClr val="EA5F00"/>
              </a:buClr>
              <a:buSzPct val="89583"/>
              <a:tabLst>
                <a:tab pos="461963" algn="l"/>
              </a:tabLst>
            </a:pPr>
            <a:r>
              <a:rPr lang="en-CA" sz="1600" spc="-5" dirty="0">
                <a:solidFill>
                  <a:srgbClr val="F26523"/>
                </a:solidFill>
                <a:cs typeface="Calibri"/>
                <a:sym typeface="Verdana"/>
              </a:rPr>
              <a:t>Indication</a:t>
            </a:r>
            <a:r>
              <a:rPr lang="en-CA" sz="1600" spc="-5" dirty="0">
                <a:solidFill>
                  <a:prstClr val="black"/>
                </a:solidFill>
                <a:cs typeface="Calibri"/>
                <a:sym typeface="Verdana"/>
              </a:rPr>
              <a:t> - Reason for taking medication and how to take</a:t>
            </a:r>
          </a:p>
          <a:p>
            <a:pPr marL="571500" lvl="1" indent="-285750">
              <a:lnSpc>
                <a:spcPct val="80000"/>
              </a:lnSpc>
              <a:spcBef>
                <a:spcPts val="300"/>
              </a:spcBef>
              <a:buClr>
                <a:srgbClr val="EA5F00"/>
              </a:buClr>
              <a:buSzPct val="89583"/>
              <a:tabLst>
                <a:tab pos="461963" algn="l"/>
              </a:tabLst>
            </a:pPr>
            <a:r>
              <a:rPr lang="en-CA" sz="1600" spc="-5" dirty="0">
                <a:solidFill>
                  <a:srgbClr val="F26523"/>
                </a:solidFill>
                <a:cs typeface="Calibri"/>
                <a:sym typeface="Verdana"/>
              </a:rPr>
              <a:t>Effectiveness</a:t>
            </a:r>
            <a:r>
              <a:rPr lang="en-CA" sz="1600" spc="-5" dirty="0">
                <a:solidFill>
                  <a:prstClr val="black"/>
                </a:solidFill>
                <a:cs typeface="Calibri"/>
                <a:sym typeface="Verdana"/>
              </a:rPr>
              <a:t> - What should you expect</a:t>
            </a:r>
          </a:p>
        </p:txBody>
      </p:sp>
      <p:sp>
        <p:nvSpPr>
          <p:cNvPr id="21" name="TextBox 20"/>
          <p:cNvSpPr txBox="1"/>
          <p:nvPr/>
        </p:nvSpPr>
        <p:spPr>
          <a:xfrm>
            <a:off x="602876" y="1334186"/>
            <a:ext cx="2782531" cy="369332"/>
          </a:xfrm>
          <a:prstGeom prst="rect">
            <a:avLst/>
          </a:prstGeom>
          <a:noFill/>
        </p:spPr>
        <p:txBody>
          <a:bodyPr wrap="square" rtlCol="0">
            <a:spAutoFit/>
          </a:bodyPr>
          <a:lstStyle/>
          <a:p>
            <a:r>
              <a:rPr lang="en-US" b="1" dirty="0" smtClean="0">
                <a:cs typeface="Calibri"/>
              </a:rPr>
              <a:t>Medication counselling</a:t>
            </a:r>
            <a:endParaRPr lang="en-CA" b="1" dirty="0">
              <a:cs typeface="Calibri"/>
            </a:endParaRPr>
          </a:p>
        </p:txBody>
      </p:sp>
      <p:sp>
        <p:nvSpPr>
          <p:cNvPr id="22" name="TextBox 21">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smtClean="0">
                <a:solidFill>
                  <a:srgbClr val="F26523"/>
                </a:solidFill>
              </a:rPr>
              <a:t>Educational interventions</a:t>
            </a:r>
            <a:endParaRPr lang="en-CA" sz="2000" b="1" dirty="0">
              <a:solidFill>
                <a:srgbClr val="F26523"/>
              </a:solidFill>
            </a:endParaRPr>
          </a:p>
        </p:txBody>
      </p:sp>
      <p:sp>
        <p:nvSpPr>
          <p:cNvPr id="23" name="TextBox 22"/>
          <p:cNvSpPr txBox="1"/>
          <p:nvPr/>
        </p:nvSpPr>
        <p:spPr>
          <a:xfrm>
            <a:off x="598403" y="4878333"/>
            <a:ext cx="2782531" cy="369332"/>
          </a:xfrm>
          <a:prstGeom prst="rect">
            <a:avLst/>
          </a:prstGeom>
          <a:noFill/>
        </p:spPr>
        <p:txBody>
          <a:bodyPr wrap="square" rtlCol="0">
            <a:spAutoFit/>
          </a:bodyPr>
          <a:lstStyle/>
          <a:p>
            <a:r>
              <a:rPr lang="en-US" b="1" dirty="0" smtClean="0">
                <a:cs typeface="Calibri"/>
              </a:rPr>
              <a:t>Educational material</a:t>
            </a:r>
            <a:endParaRPr lang="en-CA" b="1" dirty="0">
              <a:cs typeface="Calibri"/>
            </a:endParaRPr>
          </a:p>
        </p:txBody>
      </p:sp>
      <p:sp>
        <p:nvSpPr>
          <p:cNvPr id="3" name="TextBox 2"/>
          <p:cNvSpPr txBox="1"/>
          <p:nvPr/>
        </p:nvSpPr>
        <p:spPr>
          <a:xfrm>
            <a:off x="598403" y="1651316"/>
            <a:ext cx="6581286" cy="338554"/>
          </a:xfrm>
          <a:prstGeom prst="rect">
            <a:avLst/>
          </a:prstGeom>
          <a:noFill/>
        </p:spPr>
        <p:txBody>
          <a:bodyPr wrap="square" rtlCol="0">
            <a:spAutoFit/>
          </a:bodyPr>
          <a:lstStyle/>
          <a:p>
            <a:r>
              <a:rPr lang="en-CA" sz="1600" dirty="0" smtClean="0"/>
              <a:t>Use open-ended questions to check knowledge then fill in the gaps</a:t>
            </a:r>
            <a:endParaRPr lang="en-US" sz="1600" dirty="0"/>
          </a:p>
        </p:txBody>
      </p:sp>
      <p:sp>
        <p:nvSpPr>
          <p:cNvPr id="16" name="Rounded Rectangular Callout 15"/>
          <p:cNvSpPr/>
          <p:nvPr/>
        </p:nvSpPr>
        <p:spPr>
          <a:xfrm>
            <a:off x="3965358" y="2133638"/>
            <a:ext cx="3644231" cy="2421918"/>
          </a:xfrm>
          <a:prstGeom prst="wedgeRoundRectCallout">
            <a:avLst>
              <a:gd name="adj1" fmla="val -75066"/>
              <a:gd name="adj2" fmla="val -7987"/>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040675" y="2326324"/>
            <a:ext cx="3603384" cy="2492990"/>
          </a:xfrm>
          <a:prstGeom prst="rect">
            <a:avLst/>
          </a:prstGeom>
          <a:noFill/>
        </p:spPr>
        <p:txBody>
          <a:bodyPr wrap="square" rtlCol="0">
            <a:spAutoFit/>
          </a:bodyPr>
          <a:lstStyle/>
          <a:p>
            <a:pPr marL="285750" indent="-285750">
              <a:spcAft>
                <a:spcPts val="400"/>
              </a:spcAft>
              <a:buFont typeface="Wingdings" panose="05000000000000000000" pitchFamily="2" charset="2"/>
              <a:buChar char="Ø"/>
            </a:pPr>
            <a:r>
              <a:rPr lang="en-US" sz="1600" dirty="0" smtClean="0">
                <a:solidFill>
                  <a:srgbClr val="F26523"/>
                </a:solidFill>
              </a:rPr>
              <a:t>Indication</a:t>
            </a:r>
            <a:r>
              <a:rPr lang="en-US" sz="1600" dirty="0" smtClean="0"/>
              <a:t> – “What </a:t>
            </a:r>
            <a:r>
              <a:rPr lang="en-US" sz="1600" dirty="0"/>
              <a:t>did your </a:t>
            </a:r>
            <a:r>
              <a:rPr lang="en-US" sz="1600" dirty="0" smtClean="0"/>
              <a:t>doctor tell </a:t>
            </a:r>
            <a:r>
              <a:rPr lang="en-US" sz="1600" dirty="0"/>
              <a:t>you this medication is for</a:t>
            </a:r>
            <a:r>
              <a:rPr lang="en-US" sz="1600" dirty="0" smtClean="0"/>
              <a:t>?”</a:t>
            </a:r>
          </a:p>
          <a:p>
            <a:pPr marL="285750" indent="-285750">
              <a:spcAft>
                <a:spcPts val="400"/>
              </a:spcAft>
              <a:buFont typeface="Wingdings" panose="05000000000000000000" pitchFamily="2" charset="2"/>
              <a:buChar char="Ø"/>
            </a:pPr>
            <a:r>
              <a:rPr lang="en-US" sz="1600" dirty="0" smtClean="0">
                <a:solidFill>
                  <a:srgbClr val="F26523"/>
                </a:solidFill>
              </a:rPr>
              <a:t>Administration </a:t>
            </a:r>
            <a:r>
              <a:rPr lang="en-US" sz="1600" dirty="0" smtClean="0"/>
              <a:t>–</a:t>
            </a:r>
            <a:r>
              <a:rPr lang="en-US" sz="1600" dirty="0" smtClean="0">
                <a:solidFill>
                  <a:srgbClr val="F26523"/>
                </a:solidFill>
              </a:rPr>
              <a:t> </a:t>
            </a:r>
            <a:r>
              <a:rPr lang="en-US" sz="1600" dirty="0" smtClean="0"/>
              <a:t>“How </a:t>
            </a:r>
            <a:r>
              <a:rPr lang="en-US" sz="1600" dirty="0"/>
              <a:t>did your doctor tell </a:t>
            </a:r>
            <a:r>
              <a:rPr lang="en-US" sz="1600" dirty="0" smtClean="0"/>
              <a:t>you how </a:t>
            </a:r>
            <a:r>
              <a:rPr lang="en-US" sz="1600" dirty="0"/>
              <a:t>to take the medication</a:t>
            </a:r>
            <a:r>
              <a:rPr lang="en-US" sz="1600" dirty="0" smtClean="0"/>
              <a:t>?”</a:t>
            </a:r>
          </a:p>
          <a:p>
            <a:pPr marL="285750" indent="-285750">
              <a:spcAft>
                <a:spcPts val="400"/>
              </a:spcAft>
              <a:buFont typeface="Wingdings" panose="05000000000000000000" pitchFamily="2" charset="2"/>
              <a:buChar char="Ø"/>
            </a:pPr>
            <a:r>
              <a:rPr lang="en-US" sz="1600" dirty="0" smtClean="0">
                <a:solidFill>
                  <a:srgbClr val="F26523"/>
                </a:solidFill>
              </a:rPr>
              <a:t>Effectiveness / side effects </a:t>
            </a:r>
            <a:r>
              <a:rPr lang="en-US" sz="1600" dirty="0" smtClean="0"/>
              <a:t>–“</a:t>
            </a:r>
            <a:r>
              <a:rPr lang="en-US" sz="1600" dirty="0"/>
              <a:t>What did your doctor tell you to expect from this medication?”</a:t>
            </a:r>
          </a:p>
          <a:p>
            <a:endParaRPr lang="en-US" dirty="0"/>
          </a:p>
        </p:txBody>
      </p:sp>
      <p:sp>
        <p:nvSpPr>
          <p:cNvPr id="19" name="TextBox 18"/>
          <p:cNvSpPr txBox="1"/>
          <p:nvPr/>
        </p:nvSpPr>
        <p:spPr>
          <a:xfrm>
            <a:off x="598403" y="5217850"/>
            <a:ext cx="6581286" cy="338554"/>
          </a:xfrm>
          <a:prstGeom prst="rect">
            <a:avLst/>
          </a:prstGeom>
          <a:noFill/>
        </p:spPr>
        <p:txBody>
          <a:bodyPr wrap="square" rtlCol="0">
            <a:spAutoFit/>
          </a:bodyPr>
          <a:lstStyle/>
          <a:p>
            <a:r>
              <a:rPr lang="en-CA" sz="1600" dirty="0" smtClean="0"/>
              <a:t>Use printed or online resources to reinforce information</a:t>
            </a:r>
            <a:endParaRPr lang="en-US" sz="1600" dirty="0"/>
          </a:p>
        </p:txBody>
      </p:sp>
    </p:spTree>
    <p:extLst>
      <p:ext uri="{BB962C8B-B14F-4D97-AF65-F5344CB8AC3E}">
        <p14:creationId xmlns:p14="http://schemas.microsoft.com/office/powerpoint/2010/main" val="340697006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5" name="Rectangle 14">
            <a:extLst>
              <a:ext uri="{FF2B5EF4-FFF2-40B4-BE49-F238E27FC236}">
                <a16:creationId xmlns:a16="http://schemas.microsoft.com/office/drawing/2014/main" xmlns="" id="{C1E9A74E-F7C4-7942-9041-4A168DD07B3D}"/>
              </a:ext>
            </a:extLst>
          </p:cNvPr>
          <p:cNvSpPr/>
          <p:nvPr/>
        </p:nvSpPr>
        <p:spPr>
          <a:xfrm>
            <a:off x="9050989" y="3522100"/>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54E1BFCA-B42F-469A-BF8C-C95E87307193}"/>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b="1" spc="-50" dirty="0"/>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7"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Addressing medication non-adherence</a:t>
            </a:r>
            <a:endParaRPr lang="en-US" dirty="0"/>
          </a:p>
        </p:txBody>
      </p:sp>
      <p:sp>
        <p:nvSpPr>
          <p:cNvPr id="18" name="TextBox 17">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smtClean="0">
                <a:solidFill>
                  <a:srgbClr val="F26523"/>
                </a:solidFill>
              </a:rPr>
              <a:t>Tailor interventions to concerns</a:t>
            </a:r>
            <a:endParaRPr lang="en-CA" sz="2000" b="1" dirty="0">
              <a:solidFill>
                <a:srgbClr val="F26523"/>
              </a:solidFill>
            </a:endParaRPr>
          </a:p>
        </p:txBody>
      </p:sp>
      <p:cxnSp>
        <p:nvCxnSpPr>
          <p:cNvPr id="21" name="Straight Connector 20"/>
          <p:cNvCxnSpPr/>
          <p:nvPr/>
        </p:nvCxnSpPr>
        <p:spPr>
          <a:xfrm flipH="1">
            <a:off x="4900422" y="2043726"/>
            <a:ext cx="1291567" cy="851"/>
          </a:xfrm>
          <a:prstGeom prst="line">
            <a:avLst/>
          </a:prstGeom>
          <a:ln w="28575">
            <a:solidFill>
              <a:srgbClr val="5895CD"/>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07981" y="2043726"/>
            <a:ext cx="930641"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14611" y="1803646"/>
            <a:ext cx="1313822" cy="276999"/>
          </a:xfrm>
          <a:prstGeom prst="rect">
            <a:avLst/>
          </a:prstGeom>
          <a:noFill/>
        </p:spPr>
        <p:txBody>
          <a:bodyPr wrap="square" rtlCol="0">
            <a:spAutoFit/>
          </a:bodyPr>
          <a:lstStyle/>
          <a:p>
            <a:r>
              <a:rPr lang="en-CA" sz="1200" b="1" dirty="0" smtClean="0">
                <a:latin typeface="Arial Black" panose="020B0A04020102020204" pitchFamily="34" charset="0"/>
              </a:rPr>
              <a:t>Treatment</a:t>
            </a:r>
            <a:endParaRPr lang="en-US" sz="1200" b="1" dirty="0">
              <a:latin typeface="Arial Black" panose="020B0A04020102020204" pitchFamily="34" charset="0"/>
            </a:endParaRPr>
          </a:p>
        </p:txBody>
      </p:sp>
      <p:sp>
        <p:nvSpPr>
          <p:cNvPr id="31" name="TextBox 30">
            <a:extLst>
              <a:ext uri="{FF2B5EF4-FFF2-40B4-BE49-F238E27FC236}">
                <a16:creationId xmlns:a16="http://schemas.microsoft.com/office/drawing/2014/main" xmlns="" id="{0BB80A09-B5A3-4EB3-A86A-F1FC99A59DE3}"/>
              </a:ext>
            </a:extLst>
          </p:cNvPr>
          <p:cNvSpPr txBox="1"/>
          <p:nvPr/>
        </p:nvSpPr>
        <p:spPr>
          <a:xfrm>
            <a:off x="4831576" y="2061845"/>
            <a:ext cx="1417964" cy="769441"/>
          </a:xfrm>
          <a:prstGeom prst="rect">
            <a:avLst/>
          </a:prstGeom>
          <a:ln>
            <a:noFill/>
          </a:ln>
        </p:spPr>
        <p:txBody>
          <a:bodyPr wrap="square">
            <a:spAutoFit/>
          </a:bodyPr>
          <a:lstStyle>
            <a:defPPr>
              <a:defRPr lang="en-US"/>
            </a:defPPr>
            <a:lvl1pPr marL="171450" lvl="0" indent="-171450">
              <a:buFont typeface="Arial" panose="020B0604020202020204" pitchFamily="34" charset="0"/>
              <a:buChar char="•"/>
              <a:defRPr sz="1200">
                <a:solidFill>
                  <a:prstClr val="black"/>
                </a:solidFill>
              </a:defRPr>
            </a:lvl1pPr>
          </a:lstStyle>
          <a:p>
            <a:pPr>
              <a:buFont typeface="Wingdings" panose="05000000000000000000" pitchFamily="2" charset="2"/>
              <a:buChar char="§"/>
            </a:pPr>
            <a:r>
              <a:rPr lang="en-CA" sz="1100" dirty="0" smtClean="0">
                <a:solidFill>
                  <a:schemeClr val="tx1"/>
                </a:solidFill>
              </a:rPr>
              <a:t>Acute change in health / symptoms</a:t>
            </a:r>
            <a:endParaRPr lang="en-CA" sz="1100" dirty="0">
              <a:solidFill>
                <a:schemeClr val="tx1"/>
              </a:solidFill>
            </a:endParaRPr>
          </a:p>
          <a:p>
            <a:pPr>
              <a:buFont typeface="Wingdings" panose="05000000000000000000" pitchFamily="2" charset="2"/>
              <a:buChar char="§"/>
            </a:pPr>
            <a:r>
              <a:rPr lang="en-CA" sz="1100" dirty="0">
                <a:solidFill>
                  <a:schemeClr val="tx1"/>
                </a:solidFill>
              </a:rPr>
              <a:t>mental health conditions</a:t>
            </a:r>
          </a:p>
        </p:txBody>
      </p:sp>
      <p:sp>
        <p:nvSpPr>
          <p:cNvPr id="32" name="TextBox 31">
            <a:extLst>
              <a:ext uri="{FF2B5EF4-FFF2-40B4-BE49-F238E27FC236}">
                <a16:creationId xmlns:a16="http://schemas.microsoft.com/office/drawing/2014/main" xmlns="" id="{9B3D94AF-9399-4352-B0A0-AAC336D72679}"/>
              </a:ext>
            </a:extLst>
          </p:cNvPr>
          <p:cNvSpPr txBox="1"/>
          <p:nvPr/>
        </p:nvSpPr>
        <p:spPr>
          <a:xfrm>
            <a:off x="990547" y="2061845"/>
            <a:ext cx="1244554" cy="600164"/>
          </a:xfrm>
          <a:prstGeom prst="rect">
            <a:avLst/>
          </a:prstGeom>
          <a:ln>
            <a:noFill/>
          </a:ln>
        </p:spPr>
        <p:txBody>
          <a:bodyPr wrap="square">
            <a:spAutoFit/>
          </a:bodyPr>
          <a:lstStyle>
            <a:defPPr>
              <a:defRPr lang="en-US"/>
            </a:defPPr>
            <a:lvl1pPr marL="171450" lvl="0" indent="-171450">
              <a:buFont typeface="Arial" panose="020B0604020202020204" pitchFamily="34" charset="0"/>
              <a:buChar char="•"/>
              <a:defRPr sz="1200">
                <a:solidFill>
                  <a:prstClr val="black"/>
                </a:solidFill>
              </a:defRPr>
            </a:lvl1pPr>
          </a:lstStyle>
          <a:p>
            <a:pPr>
              <a:buFont typeface="Wingdings" panose="05000000000000000000" pitchFamily="2" charset="2"/>
              <a:buChar char="§"/>
            </a:pPr>
            <a:r>
              <a:rPr lang="en-CA" sz="1100" dirty="0">
                <a:solidFill>
                  <a:schemeClr val="tx1"/>
                </a:solidFill>
              </a:rPr>
              <a:t>Regimen complexity</a:t>
            </a:r>
          </a:p>
          <a:p>
            <a:pPr>
              <a:buFont typeface="Wingdings" panose="05000000000000000000" pitchFamily="2" charset="2"/>
              <a:buChar char="§"/>
            </a:pPr>
            <a:r>
              <a:rPr lang="en-CA" sz="1100" dirty="0">
                <a:solidFill>
                  <a:schemeClr val="tx1"/>
                </a:solidFill>
              </a:rPr>
              <a:t>Side-effects</a:t>
            </a:r>
          </a:p>
        </p:txBody>
      </p:sp>
      <p:sp>
        <p:nvSpPr>
          <p:cNvPr id="33" name="TextBox 32"/>
          <p:cNvSpPr txBox="1"/>
          <p:nvPr/>
        </p:nvSpPr>
        <p:spPr>
          <a:xfrm>
            <a:off x="4939795" y="1613368"/>
            <a:ext cx="1537830" cy="461665"/>
          </a:xfrm>
          <a:prstGeom prst="rect">
            <a:avLst/>
          </a:prstGeom>
          <a:noFill/>
        </p:spPr>
        <p:txBody>
          <a:bodyPr wrap="square" rtlCol="0">
            <a:spAutoFit/>
          </a:bodyPr>
          <a:lstStyle/>
          <a:p>
            <a:r>
              <a:rPr lang="en-CA" sz="1200" b="1" dirty="0" smtClean="0">
                <a:latin typeface="Arial Black" panose="020B0A04020102020204" pitchFamily="34" charset="0"/>
              </a:rPr>
              <a:t>Condition/ </a:t>
            </a:r>
            <a:r>
              <a:rPr lang="en-CA" sz="1200" b="1" dirty="0">
                <a:latin typeface="Arial Black" panose="020B0A04020102020204" pitchFamily="34" charset="0"/>
              </a:rPr>
              <a:t>C</a:t>
            </a:r>
            <a:r>
              <a:rPr lang="en-CA" sz="1200" b="1" dirty="0" smtClean="0">
                <a:latin typeface="Arial Black" panose="020B0A04020102020204" pitchFamily="34" charset="0"/>
              </a:rPr>
              <a:t>o-morbidities</a:t>
            </a:r>
            <a:endParaRPr lang="en-US" sz="1200" b="1" dirty="0">
              <a:latin typeface="Arial Black" panose="020B0A04020102020204" pitchFamily="34" charset="0"/>
            </a:endParaRPr>
          </a:p>
        </p:txBody>
      </p:sp>
      <p:grpSp>
        <p:nvGrpSpPr>
          <p:cNvPr id="3" name="Group 2"/>
          <p:cNvGrpSpPr/>
          <p:nvPr/>
        </p:nvGrpSpPr>
        <p:grpSpPr>
          <a:xfrm rot="10800000">
            <a:off x="277310" y="1668152"/>
            <a:ext cx="579828" cy="1489423"/>
            <a:chOff x="-1613124" y="1640058"/>
            <a:chExt cx="579828" cy="1489423"/>
          </a:xfrm>
        </p:grpSpPr>
        <p:sp>
          <p:nvSpPr>
            <p:cNvPr id="77" name="Freeform 8"/>
            <p:cNvSpPr>
              <a:spLocks/>
            </p:cNvSpPr>
            <p:nvPr/>
          </p:nvSpPr>
          <p:spPr bwMode="auto">
            <a:xfrm rot="16200000">
              <a:off x="-2067922" y="2094856"/>
              <a:ext cx="1489423" cy="579828"/>
            </a:xfrm>
            <a:custGeom>
              <a:avLst/>
              <a:gdLst>
                <a:gd name="T0" fmla="*/ 2203 w 2218"/>
                <a:gd name="T1" fmla="*/ 456 h 756"/>
                <a:gd name="T2" fmla="*/ 2100 w 2218"/>
                <a:gd name="T3" fmla="*/ 276 h 756"/>
                <a:gd name="T4" fmla="*/ 2030 w 2218"/>
                <a:gd name="T5" fmla="*/ 236 h 756"/>
                <a:gd name="T6" fmla="*/ 1822 w 2218"/>
                <a:gd name="T7" fmla="*/ 236 h 756"/>
                <a:gd name="T8" fmla="*/ 1802 w 2218"/>
                <a:gd name="T9" fmla="*/ 238 h 756"/>
                <a:gd name="T10" fmla="*/ 1795 w 2218"/>
                <a:gd name="T11" fmla="*/ 220 h 756"/>
                <a:gd name="T12" fmla="*/ 1691 w 2218"/>
                <a:gd name="T13" fmla="*/ 40 h 756"/>
                <a:gd name="T14" fmla="*/ 1621 w 2218"/>
                <a:gd name="T15" fmla="*/ 0 h 756"/>
                <a:gd name="T16" fmla="*/ 1414 w 2218"/>
                <a:gd name="T17" fmla="*/ 0 h 756"/>
                <a:gd name="T18" fmla="*/ 1344 w 2218"/>
                <a:gd name="T19" fmla="*/ 40 h 756"/>
                <a:gd name="T20" fmla="*/ 1240 w 2218"/>
                <a:gd name="T21" fmla="*/ 220 h 756"/>
                <a:gd name="T22" fmla="*/ 1233 w 2218"/>
                <a:gd name="T23" fmla="*/ 238 h 756"/>
                <a:gd name="T24" fmla="*/ 1213 w 2218"/>
                <a:gd name="T25" fmla="*/ 236 h 756"/>
                <a:gd name="T26" fmla="*/ 1005 w 2218"/>
                <a:gd name="T27" fmla="*/ 236 h 756"/>
                <a:gd name="T28" fmla="*/ 985 w 2218"/>
                <a:gd name="T29" fmla="*/ 238 h 756"/>
                <a:gd name="T30" fmla="*/ 977 w 2218"/>
                <a:gd name="T31" fmla="*/ 220 h 756"/>
                <a:gd name="T32" fmla="*/ 873 w 2218"/>
                <a:gd name="T33" fmla="*/ 40 h 756"/>
                <a:gd name="T34" fmla="*/ 804 w 2218"/>
                <a:gd name="T35" fmla="*/ 0 h 756"/>
                <a:gd name="T36" fmla="*/ 596 w 2218"/>
                <a:gd name="T37" fmla="*/ 0 h 756"/>
                <a:gd name="T38" fmla="*/ 527 w 2218"/>
                <a:gd name="T39" fmla="*/ 40 h 756"/>
                <a:gd name="T40" fmla="*/ 423 w 2218"/>
                <a:gd name="T41" fmla="*/ 220 h 756"/>
                <a:gd name="T42" fmla="*/ 415 w 2218"/>
                <a:gd name="T43" fmla="*/ 238 h 756"/>
                <a:gd name="T44" fmla="*/ 395 w 2218"/>
                <a:gd name="T45" fmla="*/ 236 h 756"/>
                <a:gd name="T46" fmla="*/ 187 w 2218"/>
                <a:gd name="T47" fmla="*/ 236 h 756"/>
                <a:gd name="T48" fmla="*/ 118 w 2218"/>
                <a:gd name="T49" fmla="*/ 276 h 756"/>
                <a:gd name="T50" fmla="*/ 14 w 2218"/>
                <a:gd name="T51" fmla="*/ 456 h 756"/>
                <a:gd name="T52" fmla="*/ 14 w 2218"/>
                <a:gd name="T53" fmla="*/ 536 h 756"/>
                <a:gd name="T54" fmla="*/ 118 w 2218"/>
                <a:gd name="T55" fmla="*/ 716 h 756"/>
                <a:gd name="T56" fmla="*/ 187 w 2218"/>
                <a:gd name="T57" fmla="*/ 756 h 756"/>
                <a:gd name="T58" fmla="*/ 395 w 2218"/>
                <a:gd name="T59" fmla="*/ 756 h 756"/>
                <a:gd name="T60" fmla="*/ 464 w 2218"/>
                <a:gd name="T61" fmla="*/ 716 h 756"/>
                <a:gd name="T62" fmla="*/ 568 w 2218"/>
                <a:gd name="T63" fmla="*/ 536 h 756"/>
                <a:gd name="T64" fmla="*/ 576 w 2218"/>
                <a:gd name="T65" fmla="*/ 517 h 756"/>
                <a:gd name="T66" fmla="*/ 596 w 2218"/>
                <a:gd name="T67" fmla="*/ 520 h 756"/>
                <a:gd name="T68" fmla="*/ 804 w 2218"/>
                <a:gd name="T69" fmla="*/ 520 h 756"/>
                <a:gd name="T70" fmla="*/ 824 w 2218"/>
                <a:gd name="T71" fmla="*/ 517 h 756"/>
                <a:gd name="T72" fmla="*/ 832 w 2218"/>
                <a:gd name="T73" fmla="*/ 536 h 756"/>
                <a:gd name="T74" fmla="*/ 936 w 2218"/>
                <a:gd name="T75" fmla="*/ 716 h 756"/>
                <a:gd name="T76" fmla="*/ 1005 w 2218"/>
                <a:gd name="T77" fmla="*/ 756 h 756"/>
                <a:gd name="T78" fmla="*/ 1213 w 2218"/>
                <a:gd name="T79" fmla="*/ 756 h 756"/>
                <a:gd name="T80" fmla="*/ 1282 w 2218"/>
                <a:gd name="T81" fmla="*/ 716 h 756"/>
                <a:gd name="T82" fmla="*/ 1386 w 2218"/>
                <a:gd name="T83" fmla="*/ 536 h 756"/>
                <a:gd name="T84" fmla="*/ 1394 w 2218"/>
                <a:gd name="T85" fmla="*/ 517 h 756"/>
                <a:gd name="T86" fmla="*/ 1414 w 2218"/>
                <a:gd name="T87" fmla="*/ 520 h 756"/>
                <a:gd name="T88" fmla="*/ 1621 w 2218"/>
                <a:gd name="T89" fmla="*/ 520 h 756"/>
                <a:gd name="T90" fmla="*/ 1641 w 2218"/>
                <a:gd name="T91" fmla="*/ 517 h 756"/>
                <a:gd name="T92" fmla="*/ 1649 w 2218"/>
                <a:gd name="T93" fmla="*/ 536 h 756"/>
                <a:gd name="T94" fmla="*/ 1753 w 2218"/>
                <a:gd name="T95" fmla="*/ 716 h 756"/>
                <a:gd name="T96" fmla="*/ 1822 w 2218"/>
                <a:gd name="T97" fmla="*/ 756 h 756"/>
                <a:gd name="T98" fmla="*/ 2030 w 2218"/>
                <a:gd name="T99" fmla="*/ 756 h 756"/>
                <a:gd name="T100" fmla="*/ 2100 w 2218"/>
                <a:gd name="T101" fmla="*/ 716 h 756"/>
                <a:gd name="T102" fmla="*/ 2203 w 2218"/>
                <a:gd name="T103" fmla="*/ 536 h 756"/>
                <a:gd name="T104" fmla="*/ 2203 w 2218"/>
                <a:gd name="T105" fmla="*/ 4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18" h="756">
                  <a:moveTo>
                    <a:pt x="2203" y="456"/>
                  </a:moveTo>
                  <a:cubicBezTo>
                    <a:pt x="2100" y="276"/>
                    <a:pt x="2100" y="276"/>
                    <a:pt x="2100" y="276"/>
                  </a:cubicBezTo>
                  <a:cubicBezTo>
                    <a:pt x="2085" y="251"/>
                    <a:pt x="2059" y="236"/>
                    <a:pt x="2030" y="236"/>
                  </a:cubicBezTo>
                  <a:cubicBezTo>
                    <a:pt x="1822" y="236"/>
                    <a:pt x="1822" y="236"/>
                    <a:pt x="1822" y="236"/>
                  </a:cubicBezTo>
                  <a:cubicBezTo>
                    <a:pt x="1816" y="236"/>
                    <a:pt x="1809" y="237"/>
                    <a:pt x="1802" y="238"/>
                  </a:cubicBezTo>
                  <a:cubicBezTo>
                    <a:pt x="1801" y="232"/>
                    <a:pt x="1798" y="226"/>
                    <a:pt x="1795" y="220"/>
                  </a:cubicBezTo>
                  <a:cubicBezTo>
                    <a:pt x="1691" y="40"/>
                    <a:pt x="1691" y="40"/>
                    <a:pt x="1691" y="40"/>
                  </a:cubicBezTo>
                  <a:cubicBezTo>
                    <a:pt x="1677" y="15"/>
                    <a:pt x="1650" y="0"/>
                    <a:pt x="1621" y="0"/>
                  </a:cubicBezTo>
                  <a:cubicBezTo>
                    <a:pt x="1414" y="0"/>
                    <a:pt x="1414" y="0"/>
                    <a:pt x="1414" y="0"/>
                  </a:cubicBezTo>
                  <a:cubicBezTo>
                    <a:pt x="1385" y="0"/>
                    <a:pt x="1359" y="15"/>
                    <a:pt x="1344" y="40"/>
                  </a:cubicBezTo>
                  <a:cubicBezTo>
                    <a:pt x="1240" y="220"/>
                    <a:pt x="1240" y="220"/>
                    <a:pt x="1240" y="220"/>
                  </a:cubicBezTo>
                  <a:cubicBezTo>
                    <a:pt x="1237" y="226"/>
                    <a:pt x="1234" y="232"/>
                    <a:pt x="1233" y="238"/>
                  </a:cubicBezTo>
                  <a:cubicBezTo>
                    <a:pt x="1226" y="237"/>
                    <a:pt x="1220" y="236"/>
                    <a:pt x="1213" y="236"/>
                  </a:cubicBezTo>
                  <a:cubicBezTo>
                    <a:pt x="1005" y="236"/>
                    <a:pt x="1005" y="236"/>
                    <a:pt x="1005" y="236"/>
                  </a:cubicBezTo>
                  <a:cubicBezTo>
                    <a:pt x="998" y="236"/>
                    <a:pt x="991" y="237"/>
                    <a:pt x="985" y="238"/>
                  </a:cubicBezTo>
                  <a:cubicBezTo>
                    <a:pt x="983" y="232"/>
                    <a:pt x="981" y="226"/>
                    <a:pt x="977" y="220"/>
                  </a:cubicBezTo>
                  <a:cubicBezTo>
                    <a:pt x="873" y="40"/>
                    <a:pt x="873" y="40"/>
                    <a:pt x="873" y="40"/>
                  </a:cubicBezTo>
                  <a:cubicBezTo>
                    <a:pt x="859" y="15"/>
                    <a:pt x="832" y="0"/>
                    <a:pt x="804" y="0"/>
                  </a:cubicBezTo>
                  <a:cubicBezTo>
                    <a:pt x="596" y="0"/>
                    <a:pt x="596" y="0"/>
                    <a:pt x="596" y="0"/>
                  </a:cubicBezTo>
                  <a:cubicBezTo>
                    <a:pt x="568" y="0"/>
                    <a:pt x="541" y="15"/>
                    <a:pt x="527" y="40"/>
                  </a:cubicBezTo>
                  <a:cubicBezTo>
                    <a:pt x="423" y="220"/>
                    <a:pt x="423" y="220"/>
                    <a:pt x="423" y="220"/>
                  </a:cubicBezTo>
                  <a:cubicBezTo>
                    <a:pt x="419" y="226"/>
                    <a:pt x="417" y="232"/>
                    <a:pt x="415" y="238"/>
                  </a:cubicBezTo>
                  <a:cubicBezTo>
                    <a:pt x="409" y="237"/>
                    <a:pt x="402" y="236"/>
                    <a:pt x="395" y="236"/>
                  </a:cubicBezTo>
                  <a:cubicBezTo>
                    <a:pt x="187" y="236"/>
                    <a:pt x="187" y="236"/>
                    <a:pt x="187" y="236"/>
                  </a:cubicBezTo>
                  <a:cubicBezTo>
                    <a:pt x="159" y="236"/>
                    <a:pt x="132" y="251"/>
                    <a:pt x="118" y="276"/>
                  </a:cubicBezTo>
                  <a:cubicBezTo>
                    <a:pt x="14" y="456"/>
                    <a:pt x="14" y="456"/>
                    <a:pt x="14" y="456"/>
                  </a:cubicBezTo>
                  <a:cubicBezTo>
                    <a:pt x="0" y="480"/>
                    <a:pt x="0" y="511"/>
                    <a:pt x="14" y="536"/>
                  </a:cubicBezTo>
                  <a:cubicBezTo>
                    <a:pt x="118" y="716"/>
                    <a:pt x="118" y="716"/>
                    <a:pt x="118" y="716"/>
                  </a:cubicBezTo>
                  <a:cubicBezTo>
                    <a:pt x="132" y="740"/>
                    <a:pt x="159" y="756"/>
                    <a:pt x="187" y="756"/>
                  </a:cubicBezTo>
                  <a:cubicBezTo>
                    <a:pt x="395" y="756"/>
                    <a:pt x="395" y="756"/>
                    <a:pt x="395" y="756"/>
                  </a:cubicBezTo>
                  <a:cubicBezTo>
                    <a:pt x="424" y="756"/>
                    <a:pt x="450" y="740"/>
                    <a:pt x="464" y="716"/>
                  </a:cubicBezTo>
                  <a:cubicBezTo>
                    <a:pt x="568" y="536"/>
                    <a:pt x="568" y="536"/>
                    <a:pt x="568" y="536"/>
                  </a:cubicBezTo>
                  <a:cubicBezTo>
                    <a:pt x="572" y="530"/>
                    <a:pt x="574" y="524"/>
                    <a:pt x="576" y="517"/>
                  </a:cubicBezTo>
                  <a:cubicBezTo>
                    <a:pt x="583" y="519"/>
                    <a:pt x="589" y="520"/>
                    <a:pt x="596" y="520"/>
                  </a:cubicBezTo>
                  <a:cubicBezTo>
                    <a:pt x="804" y="520"/>
                    <a:pt x="804" y="520"/>
                    <a:pt x="804" y="520"/>
                  </a:cubicBezTo>
                  <a:cubicBezTo>
                    <a:pt x="811" y="520"/>
                    <a:pt x="817" y="519"/>
                    <a:pt x="824" y="517"/>
                  </a:cubicBezTo>
                  <a:cubicBezTo>
                    <a:pt x="826" y="524"/>
                    <a:pt x="828" y="530"/>
                    <a:pt x="832" y="536"/>
                  </a:cubicBezTo>
                  <a:cubicBezTo>
                    <a:pt x="936" y="716"/>
                    <a:pt x="936" y="716"/>
                    <a:pt x="936" y="716"/>
                  </a:cubicBezTo>
                  <a:cubicBezTo>
                    <a:pt x="950" y="740"/>
                    <a:pt x="976" y="756"/>
                    <a:pt x="1005" y="756"/>
                  </a:cubicBezTo>
                  <a:cubicBezTo>
                    <a:pt x="1213" y="756"/>
                    <a:pt x="1213" y="756"/>
                    <a:pt x="1213" y="756"/>
                  </a:cubicBezTo>
                  <a:cubicBezTo>
                    <a:pt x="1241" y="756"/>
                    <a:pt x="1268" y="740"/>
                    <a:pt x="1282" y="716"/>
                  </a:cubicBezTo>
                  <a:cubicBezTo>
                    <a:pt x="1386" y="536"/>
                    <a:pt x="1386" y="536"/>
                    <a:pt x="1386" y="536"/>
                  </a:cubicBezTo>
                  <a:cubicBezTo>
                    <a:pt x="1389" y="530"/>
                    <a:pt x="1392" y="524"/>
                    <a:pt x="1394" y="517"/>
                  </a:cubicBezTo>
                  <a:cubicBezTo>
                    <a:pt x="1400" y="519"/>
                    <a:pt x="1407" y="520"/>
                    <a:pt x="1414" y="520"/>
                  </a:cubicBezTo>
                  <a:cubicBezTo>
                    <a:pt x="1621" y="520"/>
                    <a:pt x="1621" y="520"/>
                    <a:pt x="1621" y="520"/>
                  </a:cubicBezTo>
                  <a:cubicBezTo>
                    <a:pt x="1628" y="520"/>
                    <a:pt x="1635" y="519"/>
                    <a:pt x="1641" y="517"/>
                  </a:cubicBezTo>
                  <a:cubicBezTo>
                    <a:pt x="1643" y="524"/>
                    <a:pt x="1646" y="530"/>
                    <a:pt x="1649" y="536"/>
                  </a:cubicBezTo>
                  <a:cubicBezTo>
                    <a:pt x="1753" y="716"/>
                    <a:pt x="1753" y="716"/>
                    <a:pt x="1753" y="716"/>
                  </a:cubicBezTo>
                  <a:cubicBezTo>
                    <a:pt x="1767" y="740"/>
                    <a:pt x="1794" y="756"/>
                    <a:pt x="1822" y="756"/>
                  </a:cubicBezTo>
                  <a:cubicBezTo>
                    <a:pt x="2030" y="756"/>
                    <a:pt x="2030" y="756"/>
                    <a:pt x="2030" y="756"/>
                  </a:cubicBezTo>
                  <a:cubicBezTo>
                    <a:pt x="2059" y="756"/>
                    <a:pt x="2085" y="740"/>
                    <a:pt x="2100" y="716"/>
                  </a:cubicBezTo>
                  <a:cubicBezTo>
                    <a:pt x="2203" y="536"/>
                    <a:pt x="2203" y="536"/>
                    <a:pt x="2203" y="536"/>
                  </a:cubicBezTo>
                  <a:cubicBezTo>
                    <a:pt x="2218" y="511"/>
                    <a:pt x="2218" y="480"/>
                    <a:pt x="2203" y="456"/>
                  </a:cubicBezTo>
                  <a:close/>
                </a:path>
              </a:pathLst>
            </a:custGeom>
            <a:solidFill>
              <a:schemeClr val="bg1"/>
            </a:solidFill>
            <a:ln w="23813" cap="flat">
              <a:solidFill>
                <a:srgbClr val="D6D7D6"/>
              </a:solidFill>
              <a:prstDash val="solid"/>
              <a:miter lim="800000"/>
              <a:headEnd/>
              <a:tailEnd/>
            </a:ln>
            <a:effectLst>
              <a:outerShdw blurRad="152400" dist="635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8" name="Freeform 9"/>
            <p:cNvSpPr>
              <a:spLocks/>
            </p:cNvSpPr>
            <p:nvPr/>
          </p:nvSpPr>
          <p:spPr bwMode="auto">
            <a:xfrm rot="16200000">
              <a:off x="-1411610" y="2752713"/>
              <a:ext cx="357701" cy="36223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2 w 533"/>
                <a:gd name="T11" fmla="*/ 472 h 472"/>
                <a:gd name="T12" fmla="*/ 114 w 533"/>
                <a:gd name="T13" fmla="*/ 444 h 472"/>
                <a:gd name="T14" fmla="*/ 10 w 533"/>
                <a:gd name="T15" fmla="*/ 264 h 472"/>
                <a:gd name="T16" fmla="*/ 10 w 533"/>
                <a:gd name="T17" fmla="*/ 208 h 472"/>
                <a:gd name="T18" fmla="*/ 114 w 533"/>
                <a:gd name="T19" fmla="*/ 28 h 472"/>
                <a:gd name="T20" fmla="*/ 162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lose/>
                </a:path>
              </a:pathLst>
            </a:custGeom>
            <a:solidFill>
              <a:srgbClr val="A1A1A1"/>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0"/>
            <p:cNvSpPr>
              <a:spLocks/>
            </p:cNvSpPr>
            <p:nvPr/>
          </p:nvSpPr>
          <p:spPr bwMode="auto">
            <a:xfrm rot="16200000">
              <a:off x="-1592326" y="2478463"/>
              <a:ext cx="357327" cy="362232"/>
            </a:xfrm>
            <a:custGeom>
              <a:avLst/>
              <a:gdLst>
                <a:gd name="T0" fmla="*/ 418 w 532"/>
                <a:gd name="T1" fmla="*/ 28 h 472"/>
                <a:gd name="T2" fmla="*/ 522 w 532"/>
                <a:gd name="T3" fmla="*/ 208 h 472"/>
                <a:gd name="T4" fmla="*/ 522 w 532"/>
                <a:gd name="T5" fmla="*/ 264 h 472"/>
                <a:gd name="T6" fmla="*/ 418 w 532"/>
                <a:gd name="T7" fmla="*/ 444 h 472"/>
                <a:gd name="T8" fmla="*/ 370 w 532"/>
                <a:gd name="T9" fmla="*/ 472 h 472"/>
                <a:gd name="T10" fmla="*/ 162 w 532"/>
                <a:gd name="T11" fmla="*/ 472 h 472"/>
                <a:gd name="T12" fmla="*/ 114 w 532"/>
                <a:gd name="T13" fmla="*/ 444 h 472"/>
                <a:gd name="T14" fmla="*/ 10 w 532"/>
                <a:gd name="T15" fmla="*/ 264 h 472"/>
                <a:gd name="T16" fmla="*/ 10 w 532"/>
                <a:gd name="T17" fmla="*/ 208 h 472"/>
                <a:gd name="T18" fmla="*/ 114 w 532"/>
                <a:gd name="T19" fmla="*/ 28 h 472"/>
                <a:gd name="T20" fmla="*/ 162 w 532"/>
                <a:gd name="T21" fmla="*/ 0 h 472"/>
                <a:gd name="T22" fmla="*/ 370 w 532"/>
                <a:gd name="T23" fmla="*/ 0 h 472"/>
                <a:gd name="T24" fmla="*/ 418 w 532"/>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2" h="472">
                  <a:moveTo>
                    <a:pt x="418" y="28"/>
                  </a:moveTo>
                  <a:cubicBezTo>
                    <a:pt x="522" y="208"/>
                    <a:pt x="522" y="208"/>
                    <a:pt x="522" y="208"/>
                  </a:cubicBezTo>
                  <a:cubicBezTo>
                    <a:pt x="532" y="225"/>
                    <a:pt x="532" y="246"/>
                    <a:pt x="522" y="264"/>
                  </a:cubicBezTo>
                  <a:cubicBezTo>
                    <a:pt x="418" y="444"/>
                    <a:pt x="418" y="444"/>
                    <a:pt x="418" y="444"/>
                  </a:cubicBezTo>
                  <a:cubicBezTo>
                    <a:pt x="408"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8" y="10"/>
                    <a:pt x="418" y="28"/>
                  </a:cubicBezTo>
                  <a:close/>
                </a:path>
              </a:pathLst>
            </a:custGeom>
            <a:solidFill>
              <a:srgbClr val="F78538"/>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1"/>
            <p:cNvSpPr>
              <a:spLocks/>
            </p:cNvSpPr>
            <p:nvPr/>
          </p:nvSpPr>
          <p:spPr bwMode="auto">
            <a:xfrm rot="16200000">
              <a:off x="-1411796" y="2204027"/>
              <a:ext cx="358074" cy="362232"/>
            </a:xfrm>
            <a:custGeom>
              <a:avLst/>
              <a:gdLst>
                <a:gd name="T0" fmla="*/ 419 w 533"/>
                <a:gd name="T1" fmla="*/ 28 h 472"/>
                <a:gd name="T2" fmla="*/ 523 w 533"/>
                <a:gd name="T3" fmla="*/ 208 h 472"/>
                <a:gd name="T4" fmla="*/ 523 w 533"/>
                <a:gd name="T5" fmla="*/ 264 h 472"/>
                <a:gd name="T6" fmla="*/ 419 w 533"/>
                <a:gd name="T7" fmla="*/ 444 h 472"/>
                <a:gd name="T8" fmla="*/ 371 w 533"/>
                <a:gd name="T9" fmla="*/ 472 h 472"/>
                <a:gd name="T10" fmla="*/ 163 w 533"/>
                <a:gd name="T11" fmla="*/ 472 h 472"/>
                <a:gd name="T12" fmla="*/ 114 w 533"/>
                <a:gd name="T13" fmla="*/ 444 h 472"/>
                <a:gd name="T14" fmla="*/ 10 w 533"/>
                <a:gd name="T15" fmla="*/ 264 h 472"/>
                <a:gd name="T16" fmla="*/ 10 w 533"/>
                <a:gd name="T17" fmla="*/ 208 h 472"/>
                <a:gd name="T18" fmla="*/ 114 w 533"/>
                <a:gd name="T19" fmla="*/ 28 h 472"/>
                <a:gd name="T20" fmla="*/ 163 w 533"/>
                <a:gd name="T21" fmla="*/ 0 h 472"/>
                <a:gd name="T22" fmla="*/ 371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1" y="472"/>
                    <a:pt x="371" y="472"/>
                  </a:cubicBezTo>
                  <a:cubicBezTo>
                    <a:pt x="163" y="472"/>
                    <a:pt x="163" y="472"/>
                    <a:pt x="163" y="472"/>
                  </a:cubicBezTo>
                  <a:cubicBezTo>
                    <a:pt x="143" y="472"/>
                    <a:pt x="124" y="461"/>
                    <a:pt x="114" y="444"/>
                  </a:cubicBezTo>
                  <a:cubicBezTo>
                    <a:pt x="10" y="264"/>
                    <a:pt x="10" y="264"/>
                    <a:pt x="10" y="264"/>
                  </a:cubicBezTo>
                  <a:cubicBezTo>
                    <a:pt x="0" y="246"/>
                    <a:pt x="0" y="225"/>
                    <a:pt x="10" y="208"/>
                  </a:cubicBezTo>
                  <a:cubicBezTo>
                    <a:pt x="114" y="28"/>
                    <a:pt x="114" y="28"/>
                    <a:pt x="114" y="28"/>
                  </a:cubicBezTo>
                  <a:cubicBezTo>
                    <a:pt x="124" y="10"/>
                    <a:pt x="143" y="0"/>
                    <a:pt x="163" y="0"/>
                  </a:cubicBezTo>
                  <a:cubicBezTo>
                    <a:pt x="371" y="0"/>
                    <a:pt x="371" y="0"/>
                    <a:pt x="371" y="0"/>
                  </a:cubicBezTo>
                  <a:cubicBezTo>
                    <a:pt x="391" y="0"/>
                    <a:pt x="409" y="10"/>
                    <a:pt x="419" y="28"/>
                  </a:cubicBezTo>
                  <a:close/>
                </a:path>
              </a:pathLst>
            </a:custGeom>
            <a:solidFill>
              <a:srgbClr val="4270C0"/>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2"/>
            <p:cNvSpPr>
              <a:spLocks/>
            </p:cNvSpPr>
            <p:nvPr/>
          </p:nvSpPr>
          <p:spPr bwMode="auto">
            <a:xfrm rot="16200000">
              <a:off x="-1592512" y="1929404"/>
              <a:ext cx="357701" cy="36223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3 w 533"/>
                <a:gd name="T11" fmla="*/ 472 h 472"/>
                <a:gd name="T12" fmla="*/ 114 w 533"/>
                <a:gd name="T13" fmla="*/ 444 h 472"/>
                <a:gd name="T14" fmla="*/ 10 w 533"/>
                <a:gd name="T15" fmla="*/ 264 h 472"/>
                <a:gd name="T16" fmla="*/ 10 w 533"/>
                <a:gd name="T17" fmla="*/ 208 h 472"/>
                <a:gd name="T18" fmla="*/ 114 w 533"/>
                <a:gd name="T19" fmla="*/ 28 h 472"/>
                <a:gd name="T20" fmla="*/ 163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3" y="472"/>
                    <a:pt x="163" y="472"/>
                    <a:pt x="163" y="472"/>
                  </a:cubicBezTo>
                  <a:cubicBezTo>
                    <a:pt x="143" y="472"/>
                    <a:pt x="124" y="461"/>
                    <a:pt x="114" y="444"/>
                  </a:cubicBezTo>
                  <a:cubicBezTo>
                    <a:pt x="10" y="264"/>
                    <a:pt x="10" y="264"/>
                    <a:pt x="10" y="264"/>
                  </a:cubicBezTo>
                  <a:cubicBezTo>
                    <a:pt x="0" y="246"/>
                    <a:pt x="0" y="225"/>
                    <a:pt x="10" y="208"/>
                  </a:cubicBezTo>
                  <a:cubicBezTo>
                    <a:pt x="114" y="28"/>
                    <a:pt x="114" y="28"/>
                    <a:pt x="114" y="28"/>
                  </a:cubicBezTo>
                  <a:cubicBezTo>
                    <a:pt x="124" y="10"/>
                    <a:pt x="143" y="0"/>
                    <a:pt x="163" y="0"/>
                  </a:cubicBezTo>
                  <a:cubicBezTo>
                    <a:pt x="370" y="0"/>
                    <a:pt x="370" y="0"/>
                    <a:pt x="370" y="0"/>
                  </a:cubicBezTo>
                  <a:cubicBezTo>
                    <a:pt x="390" y="0"/>
                    <a:pt x="409" y="10"/>
                    <a:pt x="419" y="28"/>
                  </a:cubicBezTo>
                  <a:close/>
                </a:path>
              </a:pathLst>
            </a:custGeom>
            <a:solidFill>
              <a:srgbClr val="5EA1DD"/>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3"/>
            <p:cNvSpPr>
              <a:spLocks/>
            </p:cNvSpPr>
            <p:nvPr/>
          </p:nvSpPr>
          <p:spPr bwMode="auto">
            <a:xfrm rot="16200000">
              <a:off x="-1411796" y="1654782"/>
              <a:ext cx="358074" cy="36223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2 w 533"/>
                <a:gd name="T11" fmla="*/ 472 h 472"/>
                <a:gd name="T12" fmla="*/ 114 w 533"/>
                <a:gd name="T13" fmla="*/ 444 h 472"/>
                <a:gd name="T14" fmla="*/ 10 w 533"/>
                <a:gd name="T15" fmla="*/ 264 h 472"/>
                <a:gd name="T16" fmla="*/ 10 w 533"/>
                <a:gd name="T17" fmla="*/ 208 h 472"/>
                <a:gd name="T18" fmla="*/ 114 w 533"/>
                <a:gd name="T19" fmla="*/ 28 h 472"/>
                <a:gd name="T20" fmla="*/ 162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lose/>
                </a:path>
              </a:pathLst>
            </a:custGeom>
            <a:solidFill>
              <a:srgbClr val="E8B10A"/>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Oval 60"/>
            <p:cNvSpPr>
              <a:spLocks noChangeArrowheads="1"/>
            </p:cNvSpPr>
            <p:nvPr/>
          </p:nvSpPr>
          <p:spPr bwMode="auto">
            <a:xfrm rot="16200000">
              <a:off x="-1057057" y="2386264"/>
              <a:ext cx="10828" cy="119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6"/>
            <p:cNvSpPr>
              <a:spLocks/>
            </p:cNvSpPr>
            <p:nvPr/>
          </p:nvSpPr>
          <p:spPr bwMode="auto">
            <a:xfrm rot="16200000">
              <a:off x="-1614167" y="2563057"/>
              <a:ext cx="559327" cy="513269"/>
            </a:xfrm>
            <a:custGeom>
              <a:avLst/>
              <a:gdLst>
                <a:gd name="T0" fmla="*/ 590 w 833"/>
                <a:gd name="T1" fmla="*/ 343 h 669"/>
                <a:gd name="T2" fmla="*/ 590 w 833"/>
                <a:gd name="T3" fmla="*/ 343 h 669"/>
                <a:gd name="T4" fmla="*/ 580 w 833"/>
                <a:gd name="T5" fmla="*/ 353 h 669"/>
                <a:gd name="T6" fmla="*/ 574 w 833"/>
                <a:gd name="T7" fmla="*/ 359 h 669"/>
                <a:gd name="T8" fmla="*/ 574 w 833"/>
                <a:gd name="T9" fmla="*/ 360 h 669"/>
                <a:gd name="T10" fmla="*/ 571 w 833"/>
                <a:gd name="T11" fmla="*/ 363 h 669"/>
                <a:gd name="T12" fmla="*/ 564 w 833"/>
                <a:gd name="T13" fmla="*/ 369 h 669"/>
                <a:gd name="T14" fmla="*/ 564 w 833"/>
                <a:gd name="T15" fmla="*/ 369 h 669"/>
                <a:gd name="T16" fmla="*/ 527 w 833"/>
                <a:gd name="T17" fmla="*/ 403 h 669"/>
                <a:gd name="T18" fmla="*/ 105 w 833"/>
                <a:gd name="T19" fmla="*/ 669 h 669"/>
                <a:gd name="T20" fmla="*/ 0 w 833"/>
                <a:gd name="T21" fmla="*/ 468 h 669"/>
                <a:gd name="T22" fmla="*/ 6 w 833"/>
                <a:gd name="T23" fmla="*/ 454 h 669"/>
                <a:gd name="T24" fmla="*/ 110 w 833"/>
                <a:gd name="T25" fmla="*/ 274 h 669"/>
                <a:gd name="T26" fmla="*/ 176 w 833"/>
                <a:gd name="T27" fmla="*/ 236 h 669"/>
                <a:gd name="T28" fmla="*/ 383 w 833"/>
                <a:gd name="T29" fmla="*/ 236 h 669"/>
                <a:gd name="T30" fmla="*/ 407 w 833"/>
                <a:gd name="T31" fmla="*/ 239 h 669"/>
                <a:gd name="T32" fmla="*/ 411 w 833"/>
                <a:gd name="T33" fmla="*/ 225 h 669"/>
                <a:gd name="T34" fmla="*/ 415 w 833"/>
                <a:gd name="T35" fmla="*/ 218 h 669"/>
                <a:gd name="T36" fmla="*/ 519 w 833"/>
                <a:gd name="T37" fmla="*/ 38 h 669"/>
                <a:gd name="T38" fmla="*/ 584 w 833"/>
                <a:gd name="T39" fmla="*/ 0 h 669"/>
                <a:gd name="T40" fmla="*/ 792 w 833"/>
                <a:gd name="T41" fmla="*/ 0 h 669"/>
                <a:gd name="T42" fmla="*/ 833 w 833"/>
                <a:gd name="T43" fmla="*/ 12 h 669"/>
                <a:gd name="T44" fmla="*/ 590 w 833"/>
                <a:gd name="T45" fmla="*/ 34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669">
                  <a:moveTo>
                    <a:pt x="590" y="343"/>
                  </a:moveTo>
                  <a:cubicBezTo>
                    <a:pt x="590" y="343"/>
                    <a:pt x="590" y="343"/>
                    <a:pt x="590" y="343"/>
                  </a:cubicBezTo>
                  <a:cubicBezTo>
                    <a:pt x="580" y="353"/>
                    <a:pt x="580" y="353"/>
                    <a:pt x="580" y="353"/>
                  </a:cubicBezTo>
                  <a:cubicBezTo>
                    <a:pt x="578" y="355"/>
                    <a:pt x="576" y="357"/>
                    <a:pt x="574" y="359"/>
                  </a:cubicBezTo>
                  <a:cubicBezTo>
                    <a:pt x="574" y="360"/>
                    <a:pt x="574" y="360"/>
                    <a:pt x="574" y="360"/>
                  </a:cubicBezTo>
                  <a:cubicBezTo>
                    <a:pt x="573" y="361"/>
                    <a:pt x="572" y="362"/>
                    <a:pt x="571" y="363"/>
                  </a:cubicBezTo>
                  <a:cubicBezTo>
                    <a:pt x="564" y="369"/>
                    <a:pt x="564" y="369"/>
                    <a:pt x="564" y="369"/>
                  </a:cubicBezTo>
                  <a:cubicBezTo>
                    <a:pt x="564" y="369"/>
                    <a:pt x="564" y="369"/>
                    <a:pt x="564" y="369"/>
                  </a:cubicBezTo>
                  <a:cubicBezTo>
                    <a:pt x="552" y="380"/>
                    <a:pt x="540" y="392"/>
                    <a:pt x="527" y="403"/>
                  </a:cubicBezTo>
                  <a:cubicBezTo>
                    <a:pt x="400" y="518"/>
                    <a:pt x="264" y="607"/>
                    <a:pt x="105" y="669"/>
                  </a:cubicBezTo>
                  <a:cubicBezTo>
                    <a:pt x="105" y="669"/>
                    <a:pt x="27" y="527"/>
                    <a:pt x="0" y="468"/>
                  </a:cubicBezTo>
                  <a:cubicBezTo>
                    <a:pt x="2" y="463"/>
                    <a:pt x="4" y="458"/>
                    <a:pt x="6" y="454"/>
                  </a:cubicBezTo>
                  <a:cubicBezTo>
                    <a:pt x="110" y="274"/>
                    <a:pt x="110" y="274"/>
                    <a:pt x="110" y="274"/>
                  </a:cubicBezTo>
                  <a:cubicBezTo>
                    <a:pt x="124" y="250"/>
                    <a:pt x="149" y="236"/>
                    <a:pt x="176" y="236"/>
                  </a:cubicBezTo>
                  <a:cubicBezTo>
                    <a:pt x="383" y="236"/>
                    <a:pt x="383" y="236"/>
                    <a:pt x="383" y="236"/>
                  </a:cubicBezTo>
                  <a:cubicBezTo>
                    <a:pt x="391" y="236"/>
                    <a:pt x="399" y="237"/>
                    <a:pt x="407" y="239"/>
                  </a:cubicBezTo>
                  <a:cubicBezTo>
                    <a:pt x="408" y="235"/>
                    <a:pt x="409" y="230"/>
                    <a:pt x="411" y="225"/>
                  </a:cubicBezTo>
                  <a:cubicBezTo>
                    <a:pt x="412" y="222"/>
                    <a:pt x="414" y="220"/>
                    <a:pt x="415" y="218"/>
                  </a:cubicBezTo>
                  <a:cubicBezTo>
                    <a:pt x="519" y="38"/>
                    <a:pt x="519" y="38"/>
                    <a:pt x="519" y="38"/>
                  </a:cubicBezTo>
                  <a:cubicBezTo>
                    <a:pt x="532" y="14"/>
                    <a:pt x="557" y="0"/>
                    <a:pt x="584" y="0"/>
                  </a:cubicBezTo>
                  <a:cubicBezTo>
                    <a:pt x="792" y="0"/>
                    <a:pt x="792" y="0"/>
                    <a:pt x="792" y="0"/>
                  </a:cubicBezTo>
                  <a:cubicBezTo>
                    <a:pt x="807" y="0"/>
                    <a:pt x="821" y="4"/>
                    <a:pt x="833" y="12"/>
                  </a:cubicBezTo>
                  <a:cubicBezTo>
                    <a:pt x="769" y="133"/>
                    <a:pt x="688" y="244"/>
                    <a:pt x="590" y="343"/>
                  </a:cubicBezTo>
                  <a:close/>
                </a:path>
              </a:pathLst>
            </a:custGeom>
            <a:gradFill>
              <a:gsLst>
                <a:gs pos="100000">
                  <a:schemeClr val="bg1">
                    <a:alpha val="40000"/>
                  </a:schemeClr>
                </a:gs>
                <a:gs pos="43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24"/>
            <p:cNvSpPr>
              <a:spLocks/>
            </p:cNvSpPr>
            <p:nvPr/>
          </p:nvSpPr>
          <p:spPr bwMode="auto">
            <a:xfrm rot="16200000">
              <a:off x="-1429116" y="1667039"/>
              <a:ext cx="315135" cy="314873"/>
            </a:xfrm>
            <a:custGeom>
              <a:avLst/>
              <a:gdLst>
                <a:gd name="T0" fmla="*/ 373 w 469"/>
                <a:gd name="T1" fmla="*/ 211 h 410"/>
                <a:gd name="T2" fmla="*/ 373 w 469"/>
                <a:gd name="T3" fmla="*/ 211 h 410"/>
                <a:gd name="T4" fmla="*/ 362 w 469"/>
                <a:gd name="T5" fmla="*/ 221 h 410"/>
                <a:gd name="T6" fmla="*/ 356 w 469"/>
                <a:gd name="T7" fmla="*/ 226 h 410"/>
                <a:gd name="T8" fmla="*/ 355 w 469"/>
                <a:gd name="T9" fmla="*/ 227 h 410"/>
                <a:gd name="T10" fmla="*/ 352 w 469"/>
                <a:gd name="T11" fmla="*/ 229 h 410"/>
                <a:gd name="T12" fmla="*/ 346 w 469"/>
                <a:gd name="T13" fmla="*/ 235 h 410"/>
                <a:gd name="T14" fmla="*/ 346 w 469"/>
                <a:gd name="T15" fmla="*/ 235 h 410"/>
                <a:gd name="T16" fmla="*/ 94 w 469"/>
                <a:gd name="T17" fmla="*/ 410 h 410"/>
                <a:gd name="T18" fmla="*/ 10 w 469"/>
                <a:gd name="T19" fmla="*/ 264 h 410"/>
                <a:gd name="T20" fmla="*/ 10 w 469"/>
                <a:gd name="T21" fmla="*/ 208 h 410"/>
                <a:gd name="T22" fmla="*/ 114 w 469"/>
                <a:gd name="T23" fmla="*/ 28 h 410"/>
                <a:gd name="T24" fmla="*/ 162 w 469"/>
                <a:gd name="T25" fmla="*/ 0 h 410"/>
                <a:gd name="T26" fmla="*/ 370 w 469"/>
                <a:gd name="T27" fmla="*/ 0 h 410"/>
                <a:gd name="T28" fmla="*/ 419 w 469"/>
                <a:gd name="T29" fmla="*/ 28 h 410"/>
                <a:gd name="T30" fmla="*/ 469 w 469"/>
                <a:gd name="T31" fmla="*/ 115 h 410"/>
                <a:gd name="T32" fmla="*/ 373 w 469"/>
                <a:gd name="T33" fmla="*/ 2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9" h="410">
                  <a:moveTo>
                    <a:pt x="373" y="211"/>
                  </a:moveTo>
                  <a:cubicBezTo>
                    <a:pt x="373" y="211"/>
                    <a:pt x="373" y="211"/>
                    <a:pt x="373" y="211"/>
                  </a:cubicBezTo>
                  <a:cubicBezTo>
                    <a:pt x="362" y="221"/>
                    <a:pt x="362" y="221"/>
                    <a:pt x="362" y="221"/>
                  </a:cubicBezTo>
                  <a:cubicBezTo>
                    <a:pt x="356" y="226"/>
                    <a:pt x="356" y="226"/>
                    <a:pt x="356" y="226"/>
                  </a:cubicBezTo>
                  <a:cubicBezTo>
                    <a:pt x="355" y="227"/>
                    <a:pt x="355" y="227"/>
                    <a:pt x="355" y="227"/>
                  </a:cubicBezTo>
                  <a:cubicBezTo>
                    <a:pt x="354" y="228"/>
                    <a:pt x="353" y="229"/>
                    <a:pt x="352" y="229"/>
                  </a:cubicBezTo>
                  <a:cubicBezTo>
                    <a:pt x="346" y="235"/>
                    <a:pt x="346" y="235"/>
                    <a:pt x="346" y="235"/>
                  </a:cubicBezTo>
                  <a:cubicBezTo>
                    <a:pt x="346" y="235"/>
                    <a:pt x="346" y="235"/>
                    <a:pt x="346" y="235"/>
                  </a:cubicBezTo>
                  <a:cubicBezTo>
                    <a:pt x="269" y="302"/>
                    <a:pt x="184" y="361"/>
                    <a:pt x="94" y="410"/>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ubicBezTo>
                    <a:pt x="469" y="115"/>
                    <a:pt x="469" y="115"/>
                    <a:pt x="469" y="115"/>
                  </a:cubicBezTo>
                  <a:cubicBezTo>
                    <a:pt x="439" y="148"/>
                    <a:pt x="407" y="180"/>
                    <a:pt x="373" y="211"/>
                  </a:cubicBezTo>
                  <a:close/>
                </a:path>
              </a:pathLst>
            </a:custGeom>
            <a:gradFill>
              <a:gsLst>
                <a:gs pos="100000">
                  <a:schemeClr val="bg1">
                    <a:alpha val="40000"/>
                  </a:schemeClr>
                </a:gs>
                <a:gs pos="41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26"/>
            <p:cNvSpPr>
              <a:spLocks/>
            </p:cNvSpPr>
            <p:nvPr/>
          </p:nvSpPr>
          <p:spPr bwMode="auto">
            <a:xfrm rot="16200000">
              <a:off x="-1621052" y="2025188"/>
              <a:ext cx="559327" cy="513269"/>
            </a:xfrm>
            <a:custGeom>
              <a:avLst/>
              <a:gdLst>
                <a:gd name="T0" fmla="*/ 590 w 833"/>
                <a:gd name="T1" fmla="*/ 343 h 669"/>
                <a:gd name="T2" fmla="*/ 590 w 833"/>
                <a:gd name="T3" fmla="*/ 343 h 669"/>
                <a:gd name="T4" fmla="*/ 580 w 833"/>
                <a:gd name="T5" fmla="*/ 353 h 669"/>
                <a:gd name="T6" fmla="*/ 574 w 833"/>
                <a:gd name="T7" fmla="*/ 359 h 669"/>
                <a:gd name="T8" fmla="*/ 574 w 833"/>
                <a:gd name="T9" fmla="*/ 360 h 669"/>
                <a:gd name="T10" fmla="*/ 571 w 833"/>
                <a:gd name="T11" fmla="*/ 363 h 669"/>
                <a:gd name="T12" fmla="*/ 564 w 833"/>
                <a:gd name="T13" fmla="*/ 369 h 669"/>
                <a:gd name="T14" fmla="*/ 564 w 833"/>
                <a:gd name="T15" fmla="*/ 369 h 669"/>
                <a:gd name="T16" fmla="*/ 527 w 833"/>
                <a:gd name="T17" fmla="*/ 403 h 669"/>
                <a:gd name="T18" fmla="*/ 105 w 833"/>
                <a:gd name="T19" fmla="*/ 669 h 669"/>
                <a:gd name="T20" fmla="*/ 0 w 833"/>
                <a:gd name="T21" fmla="*/ 468 h 669"/>
                <a:gd name="T22" fmla="*/ 6 w 833"/>
                <a:gd name="T23" fmla="*/ 454 h 669"/>
                <a:gd name="T24" fmla="*/ 110 w 833"/>
                <a:gd name="T25" fmla="*/ 274 h 669"/>
                <a:gd name="T26" fmla="*/ 176 w 833"/>
                <a:gd name="T27" fmla="*/ 236 h 669"/>
                <a:gd name="T28" fmla="*/ 383 w 833"/>
                <a:gd name="T29" fmla="*/ 236 h 669"/>
                <a:gd name="T30" fmla="*/ 407 w 833"/>
                <a:gd name="T31" fmla="*/ 239 h 669"/>
                <a:gd name="T32" fmla="*/ 411 w 833"/>
                <a:gd name="T33" fmla="*/ 225 h 669"/>
                <a:gd name="T34" fmla="*/ 415 w 833"/>
                <a:gd name="T35" fmla="*/ 218 h 669"/>
                <a:gd name="T36" fmla="*/ 519 w 833"/>
                <a:gd name="T37" fmla="*/ 38 h 669"/>
                <a:gd name="T38" fmla="*/ 584 w 833"/>
                <a:gd name="T39" fmla="*/ 0 h 669"/>
                <a:gd name="T40" fmla="*/ 792 w 833"/>
                <a:gd name="T41" fmla="*/ 0 h 669"/>
                <a:gd name="T42" fmla="*/ 833 w 833"/>
                <a:gd name="T43" fmla="*/ 12 h 669"/>
                <a:gd name="T44" fmla="*/ 590 w 833"/>
                <a:gd name="T45" fmla="*/ 34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669">
                  <a:moveTo>
                    <a:pt x="590" y="343"/>
                  </a:moveTo>
                  <a:cubicBezTo>
                    <a:pt x="590" y="343"/>
                    <a:pt x="590" y="343"/>
                    <a:pt x="590" y="343"/>
                  </a:cubicBezTo>
                  <a:cubicBezTo>
                    <a:pt x="580" y="353"/>
                    <a:pt x="580" y="353"/>
                    <a:pt x="580" y="353"/>
                  </a:cubicBezTo>
                  <a:cubicBezTo>
                    <a:pt x="578" y="355"/>
                    <a:pt x="576" y="357"/>
                    <a:pt x="574" y="359"/>
                  </a:cubicBezTo>
                  <a:cubicBezTo>
                    <a:pt x="574" y="360"/>
                    <a:pt x="574" y="360"/>
                    <a:pt x="574" y="360"/>
                  </a:cubicBezTo>
                  <a:cubicBezTo>
                    <a:pt x="573" y="361"/>
                    <a:pt x="572" y="362"/>
                    <a:pt x="571" y="363"/>
                  </a:cubicBezTo>
                  <a:cubicBezTo>
                    <a:pt x="564" y="369"/>
                    <a:pt x="564" y="369"/>
                    <a:pt x="564" y="369"/>
                  </a:cubicBezTo>
                  <a:cubicBezTo>
                    <a:pt x="564" y="369"/>
                    <a:pt x="564" y="369"/>
                    <a:pt x="564" y="369"/>
                  </a:cubicBezTo>
                  <a:cubicBezTo>
                    <a:pt x="552" y="380"/>
                    <a:pt x="540" y="392"/>
                    <a:pt x="527" y="403"/>
                  </a:cubicBezTo>
                  <a:cubicBezTo>
                    <a:pt x="400" y="518"/>
                    <a:pt x="264" y="607"/>
                    <a:pt x="105" y="669"/>
                  </a:cubicBezTo>
                  <a:cubicBezTo>
                    <a:pt x="105" y="669"/>
                    <a:pt x="27" y="527"/>
                    <a:pt x="0" y="468"/>
                  </a:cubicBezTo>
                  <a:cubicBezTo>
                    <a:pt x="2" y="463"/>
                    <a:pt x="4" y="458"/>
                    <a:pt x="6" y="454"/>
                  </a:cubicBezTo>
                  <a:cubicBezTo>
                    <a:pt x="110" y="274"/>
                    <a:pt x="110" y="274"/>
                    <a:pt x="110" y="274"/>
                  </a:cubicBezTo>
                  <a:cubicBezTo>
                    <a:pt x="124" y="250"/>
                    <a:pt x="149" y="236"/>
                    <a:pt x="176" y="236"/>
                  </a:cubicBezTo>
                  <a:cubicBezTo>
                    <a:pt x="383" y="236"/>
                    <a:pt x="383" y="236"/>
                    <a:pt x="383" y="236"/>
                  </a:cubicBezTo>
                  <a:cubicBezTo>
                    <a:pt x="391" y="236"/>
                    <a:pt x="399" y="237"/>
                    <a:pt x="407" y="239"/>
                  </a:cubicBezTo>
                  <a:cubicBezTo>
                    <a:pt x="408" y="235"/>
                    <a:pt x="409" y="230"/>
                    <a:pt x="411" y="225"/>
                  </a:cubicBezTo>
                  <a:cubicBezTo>
                    <a:pt x="412" y="222"/>
                    <a:pt x="414" y="220"/>
                    <a:pt x="415" y="218"/>
                  </a:cubicBezTo>
                  <a:cubicBezTo>
                    <a:pt x="519" y="38"/>
                    <a:pt x="519" y="38"/>
                    <a:pt x="519" y="38"/>
                  </a:cubicBezTo>
                  <a:cubicBezTo>
                    <a:pt x="532" y="14"/>
                    <a:pt x="557" y="0"/>
                    <a:pt x="584" y="0"/>
                  </a:cubicBezTo>
                  <a:cubicBezTo>
                    <a:pt x="792" y="0"/>
                    <a:pt x="792" y="0"/>
                    <a:pt x="792" y="0"/>
                  </a:cubicBezTo>
                  <a:cubicBezTo>
                    <a:pt x="807" y="0"/>
                    <a:pt x="821" y="4"/>
                    <a:pt x="833" y="12"/>
                  </a:cubicBezTo>
                  <a:cubicBezTo>
                    <a:pt x="769" y="133"/>
                    <a:pt x="688" y="244"/>
                    <a:pt x="590" y="343"/>
                  </a:cubicBezTo>
                  <a:close/>
                </a:path>
              </a:pathLst>
            </a:custGeom>
            <a:gradFill>
              <a:gsLst>
                <a:gs pos="100000">
                  <a:schemeClr val="bg1">
                    <a:alpha val="40000"/>
                  </a:schemeClr>
                </a:gs>
                <a:gs pos="43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p>
          </p:txBody>
        </p:sp>
        <p:pic>
          <p:nvPicPr>
            <p:cNvPr id="87" name="Graphic 13" descr="Man with solid fill">
              <a:extLst>
                <a:ext uri="{FF2B5EF4-FFF2-40B4-BE49-F238E27FC236}">
                  <a16:creationId xmlns:a16="http://schemas.microsoft.com/office/drawing/2014/main" xmlns="" id="{C8857A7C-EB86-B36A-9415-47C7EE7EDA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10800000">
              <a:off x="-1516292" y="2547823"/>
              <a:ext cx="200874" cy="232469"/>
            </a:xfrm>
            <a:prstGeom prst="rect">
              <a:avLst/>
            </a:prstGeom>
          </p:spPr>
        </p:pic>
        <p:pic>
          <p:nvPicPr>
            <p:cNvPr id="88" name="Graphic 9" descr="Man with cane with solid fill">
              <a:extLst>
                <a:ext uri="{FF2B5EF4-FFF2-40B4-BE49-F238E27FC236}">
                  <a16:creationId xmlns:a16="http://schemas.microsoft.com/office/drawing/2014/main" xmlns="" id="{19F11516-FAEB-2873-0248-6726DE72E0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0439018">
              <a:off x="-1517047" y="1998048"/>
              <a:ext cx="191267" cy="221352"/>
            </a:xfrm>
            <a:prstGeom prst="rect">
              <a:avLst/>
            </a:prstGeom>
          </p:spPr>
        </p:pic>
        <p:pic>
          <p:nvPicPr>
            <p:cNvPr id="89" name="Graphic 15" descr="Stethoscope with solid fill">
              <a:extLst>
                <a:ext uri="{FF2B5EF4-FFF2-40B4-BE49-F238E27FC236}">
                  <a16:creationId xmlns:a16="http://schemas.microsoft.com/office/drawing/2014/main" xmlns="" id="{49D51513-EAB2-9BB5-B262-7229C4E131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rot="10967089">
              <a:off x="-1318107" y="2286765"/>
              <a:ext cx="173301" cy="200560"/>
            </a:xfrm>
            <a:prstGeom prst="rect">
              <a:avLst/>
            </a:prstGeom>
          </p:spPr>
        </p:pic>
        <p:pic>
          <p:nvPicPr>
            <p:cNvPr id="90" name="Graphic 11" descr="Dollar with solid fill">
              <a:extLst>
                <a:ext uri="{FF2B5EF4-FFF2-40B4-BE49-F238E27FC236}">
                  <a16:creationId xmlns:a16="http://schemas.microsoft.com/office/drawing/2014/main" xmlns="" id="{57624EE8-EA5A-C94A-BE7B-A2F02CC774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0800000">
              <a:off x="-1323337" y="1730193"/>
              <a:ext cx="172966" cy="200171"/>
            </a:xfrm>
            <a:prstGeom prst="rect">
              <a:avLst/>
            </a:prstGeom>
          </p:spPr>
        </p:pic>
        <p:pic>
          <p:nvPicPr>
            <p:cNvPr id="91" name="Graphic 4" descr="Medicine with solid fill">
              <a:extLst>
                <a:ext uri="{FF2B5EF4-FFF2-40B4-BE49-F238E27FC236}">
                  <a16:creationId xmlns:a16="http://schemas.microsoft.com/office/drawing/2014/main" xmlns="" id="{1377DFCD-4502-9664-323E-DEE5FEC97D8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rot="10800000">
              <a:off x="-1343360" y="2815906"/>
              <a:ext cx="190857" cy="220877"/>
            </a:xfrm>
            <a:prstGeom prst="rect">
              <a:avLst/>
            </a:prstGeom>
          </p:spPr>
        </p:pic>
      </p:grpSp>
      <p:sp>
        <p:nvSpPr>
          <p:cNvPr id="61" name="TextBox 60"/>
          <p:cNvSpPr txBox="1"/>
          <p:nvPr/>
        </p:nvSpPr>
        <p:spPr>
          <a:xfrm>
            <a:off x="3556081" y="1442106"/>
            <a:ext cx="1333276" cy="646331"/>
          </a:xfrm>
          <a:prstGeom prst="rect">
            <a:avLst/>
          </a:prstGeom>
          <a:noFill/>
        </p:spPr>
        <p:txBody>
          <a:bodyPr wrap="square" rtlCol="0">
            <a:spAutoFit/>
          </a:bodyPr>
          <a:lstStyle/>
          <a:p>
            <a:r>
              <a:rPr lang="en-CA" sz="1200" b="1" dirty="0" smtClean="0">
                <a:latin typeface="Arial Black" panose="020B0A04020102020204" pitchFamily="34" charset="0"/>
              </a:rPr>
              <a:t>Healthcare </a:t>
            </a:r>
            <a:r>
              <a:rPr lang="en-CA" sz="1200" b="1" dirty="0">
                <a:latin typeface="Arial Black" panose="020B0A04020102020204" pitchFamily="34" charset="0"/>
              </a:rPr>
              <a:t>S</a:t>
            </a:r>
            <a:r>
              <a:rPr lang="en-CA" sz="1200" b="1" dirty="0" smtClean="0">
                <a:latin typeface="Arial Black" panose="020B0A04020102020204" pitchFamily="34" charset="0"/>
              </a:rPr>
              <a:t>ystem /Providers</a:t>
            </a:r>
            <a:endParaRPr lang="en-US" sz="1200" b="1" dirty="0">
              <a:latin typeface="Arial Black" panose="020B0A04020102020204" pitchFamily="34" charset="0"/>
            </a:endParaRPr>
          </a:p>
        </p:txBody>
      </p:sp>
      <p:cxnSp>
        <p:nvCxnSpPr>
          <p:cNvPr id="62" name="Straight Connector 61"/>
          <p:cNvCxnSpPr/>
          <p:nvPr/>
        </p:nvCxnSpPr>
        <p:spPr>
          <a:xfrm flipH="1" flipV="1">
            <a:off x="3577171" y="2043726"/>
            <a:ext cx="1107953" cy="7570"/>
          </a:xfrm>
          <a:prstGeom prst="line">
            <a:avLst/>
          </a:prstGeom>
          <a:ln w="28575">
            <a:solidFill>
              <a:srgbClr val="4270C1"/>
            </a:solidFill>
            <a:tailEnd type="ova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9B3D94AF-9399-4352-B0A0-AAC336D72679}"/>
              </a:ext>
            </a:extLst>
          </p:cNvPr>
          <p:cNvSpPr txBox="1"/>
          <p:nvPr/>
        </p:nvSpPr>
        <p:spPr>
          <a:xfrm>
            <a:off x="3512630" y="2061845"/>
            <a:ext cx="1138900" cy="938719"/>
          </a:xfrm>
          <a:prstGeom prst="rect">
            <a:avLst/>
          </a:prstGeom>
          <a:ln>
            <a:noFill/>
          </a:ln>
        </p:spPr>
        <p:txBody>
          <a:bodyPr wrap="square">
            <a:spAutoFit/>
          </a:bodyPr>
          <a:lstStyle>
            <a:defPPr>
              <a:defRPr lang="en-US"/>
            </a:defPPr>
            <a:lvl1pPr marL="171450" lvl="0" indent="-171450">
              <a:buFont typeface="Arial" panose="020B0604020202020204" pitchFamily="34" charset="0"/>
              <a:buChar char="•"/>
              <a:defRPr sz="1200">
                <a:solidFill>
                  <a:prstClr val="black"/>
                </a:solidFill>
              </a:defRPr>
            </a:lvl1pPr>
          </a:lstStyle>
          <a:p>
            <a:pPr>
              <a:buFont typeface="Wingdings" panose="05000000000000000000" pitchFamily="2" charset="2"/>
              <a:buChar char="§"/>
            </a:pPr>
            <a:r>
              <a:rPr lang="en-CA" sz="1100" dirty="0" smtClean="0">
                <a:solidFill>
                  <a:schemeClr val="tx1"/>
                </a:solidFill>
              </a:rPr>
              <a:t>Cultural competence in traditional Indigenous medicines</a:t>
            </a:r>
            <a:endParaRPr lang="en-CA" sz="1100" dirty="0">
              <a:solidFill>
                <a:schemeClr val="tx1"/>
              </a:solidFill>
            </a:endParaRPr>
          </a:p>
        </p:txBody>
      </p:sp>
      <p:sp>
        <p:nvSpPr>
          <p:cNvPr id="36" name="Rectangle 35"/>
          <p:cNvSpPr/>
          <p:nvPr/>
        </p:nvSpPr>
        <p:spPr>
          <a:xfrm>
            <a:off x="880456" y="4661271"/>
            <a:ext cx="6808272" cy="1132004"/>
          </a:xfrm>
          <a:prstGeom prst="rect">
            <a:avLst/>
          </a:prstGeom>
          <a:solidFill>
            <a:srgbClr val="7F7F7F">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79927" y="3329039"/>
            <a:ext cx="6798602" cy="1183805"/>
          </a:xfrm>
          <a:prstGeom prst="rect">
            <a:avLst/>
          </a:prstGeom>
          <a:solidFill>
            <a:srgbClr val="00B05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860151" y="3409319"/>
            <a:ext cx="1360161" cy="681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00B050"/>
              </a:buClr>
              <a:buFont typeface="Wingdings" panose="05000000000000000000" pitchFamily="2" charset="2"/>
              <a:buChar char="§"/>
            </a:pPr>
            <a:r>
              <a:rPr lang="en-CA" sz="1100" dirty="0" smtClean="0">
                <a:solidFill>
                  <a:prstClr val="black"/>
                </a:solidFill>
              </a:rPr>
              <a:t>Assessment</a:t>
            </a:r>
          </a:p>
          <a:p>
            <a:pPr marL="171450" indent="-171450">
              <a:buClr>
                <a:srgbClr val="00B050"/>
              </a:buClr>
              <a:buFont typeface="Wingdings" panose="05000000000000000000" pitchFamily="2" charset="2"/>
              <a:buChar char="§"/>
            </a:pPr>
            <a:r>
              <a:rPr lang="en-CA" sz="1100" dirty="0" smtClean="0">
                <a:solidFill>
                  <a:prstClr val="black"/>
                </a:solidFill>
              </a:rPr>
              <a:t>Deprescribing</a:t>
            </a:r>
          </a:p>
          <a:p>
            <a:pPr marL="171450" indent="-171450">
              <a:buClr>
                <a:srgbClr val="00B050"/>
              </a:buClr>
              <a:buFont typeface="Wingdings" panose="05000000000000000000" pitchFamily="2" charset="2"/>
              <a:buChar char="§"/>
            </a:pPr>
            <a:r>
              <a:rPr lang="en-CA" sz="1100" dirty="0">
                <a:solidFill>
                  <a:prstClr val="black"/>
                </a:solidFill>
              </a:rPr>
              <a:t>D</a:t>
            </a:r>
            <a:r>
              <a:rPr lang="en-CA" sz="1100" dirty="0" smtClean="0">
                <a:solidFill>
                  <a:prstClr val="black"/>
                </a:solidFill>
              </a:rPr>
              <a:t>osing aids</a:t>
            </a:r>
          </a:p>
          <a:p>
            <a:pPr marL="171450" indent="-171450">
              <a:buClr>
                <a:srgbClr val="00B050"/>
              </a:buClr>
              <a:buFont typeface="Wingdings" panose="05000000000000000000" pitchFamily="2" charset="2"/>
              <a:buChar char="§"/>
            </a:pPr>
            <a:r>
              <a:rPr lang="en-CA" sz="1100" dirty="0">
                <a:solidFill>
                  <a:prstClr val="black"/>
                </a:solidFill>
              </a:rPr>
              <a:t>T</a:t>
            </a:r>
            <a:r>
              <a:rPr lang="en-CA" sz="1100" dirty="0" smtClean="0">
                <a:solidFill>
                  <a:prstClr val="black"/>
                </a:solidFill>
              </a:rPr>
              <a:t>each </a:t>
            </a:r>
            <a:r>
              <a:rPr lang="en-CA" sz="1100" dirty="0">
                <a:solidFill>
                  <a:prstClr val="black"/>
                </a:solidFill>
              </a:rPr>
              <a:t>back</a:t>
            </a:r>
            <a:endParaRPr lang="en-US" sz="1100" dirty="0">
              <a:solidFill>
                <a:prstClr val="black"/>
              </a:solidFill>
            </a:endParaRPr>
          </a:p>
        </p:txBody>
      </p:sp>
      <p:sp>
        <p:nvSpPr>
          <p:cNvPr id="55" name="Rectangle 54"/>
          <p:cNvSpPr/>
          <p:nvPr/>
        </p:nvSpPr>
        <p:spPr>
          <a:xfrm>
            <a:off x="4876714" y="4853147"/>
            <a:ext cx="1438726" cy="69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7F7F7F"/>
              </a:buClr>
              <a:buFont typeface="Wingdings" panose="05000000000000000000" pitchFamily="2" charset="2"/>
              <a:buChar char="§"/>
            </a:pPr>
            <a:r>
              <a:rPr lang="en-CA" sz="1100" dirty="0">
                <a:solidFill>
                  <a:schemeClr val="tx1"/>
                </a:solidFill>
              </a:rPr>
              <a:t>Medication counselling</a:t>
            </a:r>
          </a:p>
          <a:p>
            <a:pPr marL="171450" indent="-171450">
              <a:buClr>
                <a:srgbClr val="7F7F7F"/>
              </a:buClr>
              <a:buFont typeface="Wingdings" panose="05000000000000000000" pitchFamily="2" charset="2"/>
              <a:buChar char="§"/>
            </a:pPr>
            <a:r>
              <a:rPr lang="en-CA" sz="1100" dirty="0">
                <a:solidFill>
                  <a:schemeClr val="tx1"/>
                </a:solidFill>
              </a:rPr>
              <a:t>Educational material</a:t>
            </a:r>
            <a:endParaRPr lang="en-US" sz="1100" dirty="0">
              <a:solidFill>
                <a:schemeClr val="tx1"/>
              </a:solidFill>
            </a:endParaRPr>
          </a:p>
        </p:txBody>
      </p:sp>
      <p:sp>
        <p:nvSpPr>
          <p:cNvPr id="56" name="Rectangle 55"/>
          <p:cNvSpPr/>
          <p:nvPr/>
        </p:nvSpPr>
        <p:spPr>
          <a:xfrm>
            <a:off x="997581" y="3358657"/>
            <a:ext cx="1290018" cy="1108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00B050"/>
              </a:buClr>
              <a:buFont typeface="Wingdings" panose="05000000000000000000" pitchFamily="2" charset="2"/>
              <a:buChar char="§"/>
            </a:pPr>
            <a:r>
              <a:rPr lang="en-CA" sz="1100" dirty="0" smtClean="0">
                <a:solidFill>
                  <a:prstClr val="black"/>
                </a:solidFill>
              </a:rPr>
              <a:t>Regimen simplification</a:t>
            </a:r>
          </a:p>
          <a:p>
            <a:pPr marL="171450" indent="-171450">
              <a:buClr>
                <a:srgbClr val="00B050"/>
              </a:buClr>
              <a:buFont typeface="Wingdings" panose="05000000000000000000" pitchFamily="2" charset="2"/>
              <a:buChar char="§"/>
            </a:pPr>
            <a:r>
              <a:rPr lang="en-CA" sz="1100" dirty="0" smtClean="0">
                <a:solidFill>
                  <a:prstClr val="black"/>
                </a:solidFill>
              </a:rPr>
              <a:t>Deprescribing</a:t>
            </a:r>
          </a:p>
          <a:p>
            <a:pPr marL="171450" indent="-171450">
              <a:buClr>
                <a:srgbClr val="00B050"/>
              </a:buClr>
              <a:buFont typeface="Wingdings" panose="05000000000000000000" pitchFamily="2" charset="2"/>
              <a:buChar char="§"/>
            </a:pPr>
            <a:r>
              <a:rPr lang="en-CA" sz="1100" dirty="0">
                <a:solidFill>
                  <a:prstClr val="black"/>
                </a:solidFill>
              </a:rPr>
              <a:t>P</a:t>
            </a:r>
            <a:r>
              <a:rPr lang="en-CA" sz="1100" dirty="0" smtClean="0">
                <a:solidFill>
                  <a:prstClr val="black"/>
                </a:solidFill>
              </a:rPr>
              <a:t>rescription </a:t>
            </a:r>
            <a:r>
              <a:rPr lang="en-CA" sz="1100" dirty="0">
                <a:solidFill>
                  <a:prstClr val="black"/>
                </a:solidFill>
              </a:rPr>
              <a:t>refill synchronization</a:t>
            </a:r>
            <a:endParaRPr lang="en-US" sz="1100" dirty="0">
              <a:solidFill>
                <a:prstClr val="black"/>
              </a:solidFill>
            </a:endParaRPr>
          </a:p>
        </p:txBody>
      </p:sp>
      <p:sp>
        <p:nvSpPr>
          <p:cNvPr id="68" name="TextBox 67"/>
          <p:cNvSpPr txBox="1"/>
          <p:nvPr/>
        </p:nvSpPr>
        <p:spPr>
          <a:xfrm>
            <a:off x="268526" y="3318101"/>
            <a:ext cx="615553" cy="1194743"/>
          </a:xfrm>
          <a:prstGeom prst="rect">
            <a:avLst/>
          </a:prstGeom>
          <a:solidFill>
            <a:srgbClr val="00B050"/>
          </a:solidFill>
        </p:spPr>
        <p:txBody>
          <a:bodyPr vert="vert270" wrap="square" rtlCol="0">
            <a:spAutoFit/>
          </a:bodyPr>
          <a:lstStyle/>
          <a:p>
            <a:pPr algn="ctr"/>
            <a:r>
              <a:rPr lang="en-CA" sz="1400" b="1" dirty="0" smtClean="0">
                <a:solidFill>
                  <a:schemeClr val="bg1"/>
                </a:solidFill>
              </a:rPr>
              <a:t>Behavioural Interventions</a:t>
            </a:r>
            <a:endParaRPr lang="en-US" sz="1400" b="1" dirty="0">
              <a:solidFill>
                <a:schemeClr val="bg1"/>
              </a:solidFill>
            </a:endParaRPr>
          </a:p>
        </p:txBody>
      </p:sp>
      <p:sp>
        <p:nvSpPr>
          <p:cNvPr id="69" name="TextBox 68"/>
          <p:cNvSpPr txBox="1"/>
          <p:nvPr/>
        </p:nvSpPr>
        <p:spPr>
          <a:xfrm>
            <a:off x="270059" y="4649239"/>
            <a:ext cx="615553" cy="1132004"/>
          </a:xfrm>
          <a:prstGeom prst="rect">
            <a:avLst/>
          </a:prstGeom>
          <a:solidFill>
            <a:srgbClr val="7F7F7F"/>
          </a:solidFill>
        </p:spPr>
        <p:txBody>
          <a:bodyPr vert="vert270" wrap="square" rtlCol="0">
            <a:spAutoFit/>
          </a:bodyPr>
          <a:lstStyle/>
          <a:p>
            <a:pPr algn="ctr"/>
            <a:r>
              <a:rPr lang="en-CA" sz="1400" b="1" dirty="0" smtClean="0">
                <a:solidFill>
                  <a:schemeClr val="bg1"/>
                </a:solidFill>
              </a:rPr>
              <a:t>Educational  Interventions</a:t>
            </a:r>
            <a:endParaRPr lang="en-US" sz="1400" b="1" dirty="0">
              <a:solidFill>
                <a:schemeClr val="bg1"/>
              </a:solidFill>
            </a:endParaRPr>
          </a:p>
        </p:txBody>
      </p:sp>
      <p:sp>
        <p:nvSpPr>
          <p:cNvPr id="8" name="Rectangle 7"/>
          <p:cNvSpPr/>
          <p:nvPr/>
        </p:nvSpPr>
        <p:spPr>
          <a:xfrm>
            <a:off x="972106" y="4603031"/>
            <a:ext cx="1382601" cy="1311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315260" y="4615004"/>
            <a:ext cx="1622185" cy="1311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06693" y="3023361"/>
            <a:ext cx="136632" cy="299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409021" y="3106004"/>
            <a:ext cx="136632" cy="299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516415" y="3415102"/>
            <a:ext cx="1360161" cy="681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00B050"/>
              </a:buClr>
              <a:buFont typeface="Wingdings" panose="05000000000000000000" pitchFamily="2" charset="2"/>
              <a:buChar char="§"/>
            </a:pPr>
            <a:r>
              <a:rPr lang="en-CA" sz="1100" dirty="0" smtClean="0">
                <a:solidFill>
                  <a:prstClr val="black"/>
                </a:solidFill>
              </a:rPr>
              <a:t>Deprescribing</a:t>
            </a:r>
          </a:p>
          <a:p>
            <a:pPr marL="171450" indent="-171450">
              <a:buClr>
                <a:srgbClr val="00B050"/>
              </a:buClr>
              <a:buFont typeface="Wingdings" panose="05000000000000000000" pitchFamily="2" charset="2"/>
              <a:buChar char="§"/>
            </a:pPr>
            <a:r>
              <a:rPr lang="en-CA" sz="1100" dirty="0" smtClean="0">
                <a:solidFill>
                  <a:prstClr val="black"/>
                </a:solidFill>
              </a:rPr>
              <a:t>Motivational interviewing</a:t>
            </a:r>
          </a:p>
          <a:p>
            <a:pPr marL="171450" indent="-171450">
              <a:buClr>
                <a:srgbClr val="00B050"/>
              </a:buClr>
              <a:buFont typeface="Wingdings" panose="05000000000000000000" pitchFamily="2" charset="2"/>
              <a:buChar char="§"/>
            </a:pPr>
            <a:r>
              <a:rPr lang="en-CA" sz="1100" dirty="0" smtClean="0">
                <a:solidFill>
                  <a:prstClr val="black"/>
                </a:solidFill>
              </a:rPr>
              <a:t>Teach </a:t>
            </a:r>
            <a:r>
              <a:rPr lang="en-CA" sz="1100" dirty="0">
                <a:solidFill>
                  <a:prstClr val="black"/>
                </a:solidFill>
              </a:rPr>
              <a:t>back</a:t>
            </a:r>
            <a:endParaRPr lang="en-US" sz="1100" dirty="0">
              <a:solidFill>
                <a:prstClr val="black"/>
              </a:solidFill>
            </a:endParaRPr>
          </a:p>
        </p:txBody>
      </p:sp>
      <p:sp>
        <p:nvSpPr>
          <p:cNvPr id="65" name="Rectangle 64"/>
          <p:cNvSpPr/>
          <p:nvPr/>
        </p:nvSpPr>
        <p:spPr>
          <a:xfrm>
            <a:off x="3507816" y="4853147"/>
            <a:ext cx="1438726" cy="69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7F7F7F"/>
              </a:buClr>
              <a:buFont typeface="Wingdings" panose="05000000000000000000" pitchFamily="2" charset="2"/>
              <a:buChar char="§"/>
            </a:pPr>
            <a:r>
              <a:rPr lang="en-CA" sz="1100" dirty="0">
                <a:solidFill>
                  <a:schemeClr val="tx1"/>
                </a:solidFill>
              </a:rPr>
              <a:t>Medication </a:t>
            </a:r>
            <a:r>
              <a:rPr lang="en-CA" sz="1100" dirty="0" smtClean="0">
                <a:solidFill>
                  <a:schemeClr val="tx1"/>
                </a:solidFill>
              </a:rPr>
              <a:t>counselling</a:t>
            </a:r>
          </a:p>
          <a:p>
            <a:pPr marL="171450" indent="-171450">
              <a:buClr>
                <a:srgbClr val="7F7F7F"/>
              </a:buClr>
              <a:buFont typeface="Wingdings" panose="05000000000000000000" pitchFamily="2" charset="2"/>
              <a:buChar char="§"/>
            </a:pPr>
            <a:r>
              <a:rPr lang="en-CA" sz="1100" dirty="0" smtClean="0">
                <a:solidFill>
                  <a:schemeClr val="tx1"/>
                </a:solidFill>
              </a:rPr>
              <a:t>Educational material</a:t>
            </a:r>
            <a:endParaRPr lang="en-CA" sz="1100" dirty="0">
              <a:solidFill>
                <a:schemeClr val="tx1"/>
              </a:solidFill>
            </a:endParaRPr>
          </a:p>
        </p:txBody>
      </p:sp>
      <p:sp>
        <p:nvSpPr>
          <p:cNvPr id="66" name="Rectangle 65"/>
          <p:cNvSpPr/>
          <p:nvPr/>
        </p:nvSpPr>
        <p:spPr>
          <a:xfrm>
            <a:off x="876224" y="3015817"/>
            <a:ext cx="136632" cy="299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188431" y="3109006"/>
            <a:ext cx="136632" cy="299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736578" y="2986418"/>
            <a:ext cx="136632" cy="299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xmlns="" id="{0068AB6C-0A5F-4B4A-B2AB-BBA199BFCF77}"/>
              </a:ext>
            </a:extLst>
          </p:cNvPr>
          <p:cNvSpPr txBox="1"/>
          <p:nvPr/>
        </p:nvSpPr>
        <p:spPr>
          <a:xfrm>
            <a:off x="6292762" y="2061845"/>
            <a:ext cx="1490826" cy="1277273"/>
          </a:xfrm>
          <a:prstGeom prst="rect">
            <a:avLst/>
          </a:prstGeom>
          <a:ln>
            <a:noFill/>
          </a:ln>
        </p:spPr>
        <p:txBody>
          <a:bodyPr wrap="square">
            <a:spAutoFit/>
          </a:bodyPr>
          <a:lstStyle>
            <a:defPPr>
              <a:defRPr lang="en-US"/>
            </a:defPPr>
            <a:lvl1pPr marL="171450" lvl="0" indent="-171450">
              <a:buFont typeface="Arial" panose="020B0604020202020204" pitchFamily="34" charset="0"/>
              <a:buChar char="•"/>
              <a:defRPr sz="1200">
                <a:solidFill>
                  <a:prstClr val="black"/>
                </a:solidFill>
              </a:defRPr>
            </a:lvl1pPr>
          </a:lstStyle>
          <a:p>
            <a:pPr>
              <a:buFont typeface="Wingdings" panose="05000000000000000000" pitchFamily="2" charset="2"/>
              <a:buChar char="§"/>
            </a:pPr>
            <a:r>
              <a:rPr lang="en-CA" sz="1100" dirty="0">
                <a:solidFill>
                  <a:schemeClr val="tx1"/>
                </a:solidFill>
              </a:rPr>
              <a:t>Lack of social </a:t>
            </a:r>
            <a:r>
              <a:rPr lang="en-CA" sz="1100" dirty="0" smtClean="0">
                <a:solidFill>
                  <a:schemeClr val="tx1"/>
                </a:solidFill>
              </a:rPr>
              <a:t>support</a:t>
            </a:r>
          </a:p>
          <a:p>
            <a:pPr>
              <a:buFont typeface="Wingdings" panose="05000000000000000000" pitchFamily="2" charset="2"/>
              <a:buChar char="§"/>
            </a:pPr>
            <a:r>
              <a:rPr lang="en-CA" sz="1100" dirty="0" smtClean="0">
                <a:solidFill>
                  <a:schemeClr val="tx1"/>
                </a:solidFill>
              </a:rPr>
              <a:t>High medication cost</a:t>
            </a:r>
          </a:p>
          <a:p>
            <a:pPr>
              <a:buFont typeface="Wingdings" panose="05000000000000000000" pitchFamily="2" charset="2"/>
              <a:buChar char="§"/>
            </a:pPr>
            <a:r>
              <a:rPr lang="en-CA" sz="1100" dirty="0">
                <a:solidFill>
                  <a:schemeClr val="tx1"/>
                </a:solidFill>
              </a:rPr>
              <a:t>D</a:t>
            </a:r>
            <a:r>
              <a:rPr lang="en-CA" sz="1100" dirty="0" smtClean="0">
                <a:solidFill>
                  <a:schemeClr val="tx1"/>
                </a:solidFill>
              </a:rPr>
              <a:t>elivery / transportation access</a:t>
            </a:r>
          </a:p>
        </p:txBody>
      </p:sp>
      <p:sp>
        <p:nvSpPr>
          <p:cNvPr id="59" name="TextBox 58"/>
          <p:cNvSpPr txBox="1"/>
          <p:nvPr/>
        </p:nvSpPr>
        <p:spPr>
          <a:xfrm>
            <a:off x="6383405" y="1616281"/>
            <a:ext cx="1611587" cy="461665"/>
          </a:xfrm>
          <a:prstGeom prst="rect">
            <a:avLst/>
          </a:prstGeom>
          <a:noFill/>
        </p:spPr>
        <p:txBody>
          <a:bodyPr wrap="square" rtlCol="0">
            <a:spAutoFit/>
          </a:bodyPr>
          <a:lstStyle/>
          <a:p>
            <a:r>
              <a:rPr lang="en-CA" sz="1200" b="1" dirty="0" smtClean="0">
                <a:latin typeface="Arial Black" panose="020B0A04020102020204" pitchFamily="34" charset="0"/>
              </a:rPr>
              <a:t>Social + Economic</a:t>
            </a:r>
            <a:endParaRPr lang="en-US" sz="1200" b="1" dirty="0">
              <a:latin typeface="Arial Black" panose="020B0A04020102020204" pitchFamily="34" charset="0"/>
            </a:endParaRPr>
          </a:p>
        </p:txBody>
      </p:sp>
      <p:cxnSp>
        <p:nvCxnSpPr>
          <p:cNvPr id="60" name="Straight Connector 59"/>
          <p:cNvCxnSpPr/>
          <p:nvPr/>
        </p:nvCxnSpPr>
        <p:spPr>
          <a:xfrm flipH="1">
            <a:off x="6407287" y="2043726"/>
            <a:ext cx="1209811" cy="2037"/>
          </a:xfrm>
          <a:prstGeom prst="line">
            <a:avLst/>
          </a:prstGeom>
          <a:ln w="28575">
            <a:solidFill>
              <a:srgbClr val="F4B900"/>
            </a:solidFill>
            <a:tailEnd type="ova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292762" y="3419341"/>
            <a:ext cx="1470925" cy="964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00B050"/>
              </a:buClr>
              <a:buFont typeface="Wingdings" panose="05000000000000000000" pitchFamily="2" charset="2"/>
              <a:buChar char="§"/>
            </a:pPr>
            <a:r>
              <a:rPr lang="en-CA" sz="1100" dirty="0">
                <a:solidFill>
                  <a:prstClr val="black"/>
                </a:solidFill>
              </a:rPr>
              <a:t>Community </a:t>
            </a:r>
            <a:r>
              <a:rPr lang="en-CA" sz="1100" dirty="0" smtClean="0">
                <a:solidFill>
                  <a:prstClr val="black"/>
                </a:solidFill>
              </a:rPr>
              <a:t>supports</a:t>
            </a:r>
          </a:p>
          <a:p>
            <a:pPr marL="171450" indent="-171450">
              <a:buClr>
                <a:srgbClr val="00B050"/>
              </a:buClr>
              <a:buFont typeface="Wingdings" panose="05000000000000000000" pitchFamily="2" charset="2"/>
              <a:buChar char="§"/>
            </a:pPr>
            <a:r>
              <a:rPr lang="en-CA" sz="1100" dirty="0" smtClean="0">
                <a:solidFill>
                  <a:prstClr val="black"/>
                </a:solidFill>
              </a:rPr>
              <a:t>Rx assistance</a:t>
            </a:r>
          </a:p>
          <a:p>
            <a:pPr marL="171450" indent="-171450">
              <a:buClr>
                <a:srgbClr val="00B050"/>
              </a:buClr>
              <a:buFont typeface="Wingdings" panose="05000000000000000000" pitchFamily="2" charset="2"/>
              <a:buChar char="§"/>
            </a:pPr>
            <a:r>
              <a:rPr lang="en-CA" sz="1100" dirty="0" smtClean="0">
                <a:solidFill>
                  <a:prstClr val="black"/>
                </a:solidFill>
              </a:rPr>
              <a:t>Deprescribing</a:t>
            </a:r>
          </a:p>
          <a:p>
            <a:pPr marL="171450" indent="-171450">
              <a:buClr>
                <a:srgbClr val="00B050"/>
              </a:buClr>
              <a:buFont typeface="Wingdings" panose="05000000000000000000" pitchFamily="2" charset="2"/>
              <a:buChar char="§"/>
            </a:pPr>
            <a:r>
              <a:rPr lang="en-CA" sz="1100" dirty="0">
                <a:solidFill>
                  <a:prstClr val="black"/>
                </a:solidFill>
              </a:rPr>
              <a:t>C</a:t>
            </a:r>
            <a:r>
              <a:rPr lang="en-CA" sz="1100" dirty="0" smtClean="0">
                <a:solidFill>
                  <a:prstClr val="black"/>
                </a:solidFill>
              </a:rPr>
              <a:t>ombination pills</a:t>
            </a:r>
          </a:p>
          <a:p>
            <a:pPr marL="171450" indent="-171450">
              <a:buClr>
                <a:srgbClr val="00B050"/>
              </a:buClr>
              <a:buFont typeface="Wingdings" panose="05000000000000000000" pitchFamily="2" charset="2"/>
              <a:buChar char="§"/>
            </a:pPr>
            <a:r>
              <a:rPr lang="en-CA" sz="1100" dirty="0" smtClean="0">
                <a:solidFill>
                  <a:prstClr val="black"/>
                </a:solidFill>
              </a:rPr>
              <a:t>Rx </a:t>
            </a:r>
            <a:r>
              <a:rPr lang="en-CA" sz="1100" dirty="0">
                <a:solidFill>
                  <a:prstClr val="black"/>
                </a:solidFill>
              </a:rPr>
              <a:t>delivery</a:t>
            </a:r>
            <a:endParaRPr lang="en-US" sz="1100" dirty="0">
              <a:solidFill>
                <a:prstClr val="black"/>
              </a:solidFill>
            </a:endParaRPr>
          </a:p>
        </p:txBody>
      </p:sp>
      <p:cxnSp>
        <p:nvCxnSpPr>
          <p:cNvPr id="72" name="Straight Connector 71"/>
          <p:cNvCxnSpPr/>
          <p:nvPr/>
        </p:nvCxnSpPr>
        <p:spPr>
          <a:xfrm flipH="1" flipV="1">
            <a:off x="2253920" y="2043726"/>
            <a:ext cx="1107953" cy="7570"/>
          </a:xfrm>
          <a:prstGeom prst="line">
            <a:avLst/>
          </a:prstGeom>
          <a:ln w="28575">
            <a:solidFill>
              <a:srgbClr val="F78132"/>
            </a:solidFill>
            <a:tailEnd type="ova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234316" y="2061845"/>
            <a:ext cx="1188583" cy="938719"/>
          </a:xfrm>
          <a:prstGeom prst="rect">
            <a:avLst/>
          </a:prstGeom>
          <a:ln>
            <a:noFill/>
          </a:ln>
        </p:spPr>
        <p:txBody>
          <a:bodyPr wrap="square">
            <a:spAutoFit/>
          </a:bodyPr>
          <a:lstStyle/>
          <a:p>
            <a:pPr marL="171450" indent="-171450">
              <a:buFont typeface="Wingdings" panose="05000000000000000000" pitchFamily="2" charset="2"/>
              <a:buChar char="§"/>
            </a:pPr>
            <a:r>
              <a:rPr lang="en-CA" sz="1100" dirty="0" smtClean="0"/>
              <a:t>Forgetfulness</a:t>
            </a:r>
          </a:p>
          <a:p>
            <a:pPr marL="171450" indent="-171450">
              <a:buFont typeface="Wingdings" panose="05000000000000000000" pitchFamily="2" charset="2"/>
              <a:buChar char="§"/>
            </a:pPr>
            <a:r>
              <a:rPr lang="en-CA" sz="1100" dirty="0" smtClean="0"/>
              <a:t>Attitudes beliefs  / motivation</a:t>
            </a:r>
          </a:p>
          <a:p>
            <a:pPr marL="171450" indent="-171450">
              <a:buFont typeface="Wingdings" panose="05000000000000000000" pitchFamily="2" charset="2"/>
              <a:buChar char="§"/>
            </a:pPr>
            <a:r>
              <a:rPr lang="en-CA" sz="1100" dirty="0"/>
              <a:t>Health </a:t>
            </a:r>
            <a:r>
              <a:rPr lang="en-CA" sz="1100" dirty="0" smtClean="0"/>
              <a:t>literacy</a:t>
            </a:r>
            <a:endParaRPr lang="en-CA" sz="1100" dirty="0"/>
          </a:p>
        </p:txBody>
      </p:sp>
      <p:sp>
        <p:nvSpPr>
          <p:cNvPr id="74" name="TextBox 73"/>
          <p:cNvSpPr txBox="1"/>
          <p:nvPr/>
        </p:nvSpPr>
        <p:spPr>
          <a:xfrm>
            <a:off x="2287602" y="1802402"/>
            <a:ext cx="1313822" cy="276999"/>
          </a:xfrm>
          <a:prstGeom prst="rect">
            <a:avLst/>
          </a:prstGeom>
          <a:noFill/>
        </p:spPr>
        <p:txBody>
          <a:bodyPr wrap="square" rtlCol="0">
            <a:spAutoFit/>
          </a:bodyPr>
          <a:lstStyle/>
          <a:p>
            <a:r>
              <a:rPr lang="en-CA" sz="1200" b="1" dirty="0" smtClean="0">
                <a:latin typeface="Arial Black" panose="020B0A04020102020204" pitchFamily="34" charset="0"/>
              </a:rPr>
              <a:t>Patient</a:t>
            </a:r>
            <a:endParaRPr lang="en-US" sz="1200" b="1" dirty="0">
              <a:latin typeface="Arial Black" panose="020B0A04020102020204" pitchFamily="34" charset="0"/>
            </a:endParaRPr>
          </a:p>
        </p:txBody>
      </p:sp>
      <p:sp>
        <p:nvSpPr>
          <p:cNvPr id="75" name="Rectangle 74"/>
          <p:cNvSpPr/>
          <p:nvPr/>
        </p:nvSpPr>
        <p:spPr>
          <a:xfrm>
            <a:off x="2244646" y="3404800"/>
            <a:ext cx="1375828" cy="681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00B050"/>
              </a:buClr>
              <a:buFont typeface="Wingdings" panose="05000000000000000000" pitchFamily="2" charset="2"/>
              <a:buChar char="§"/>
            </a:pPr>
            <a:r>
              <a:rPr lang="en-CA" sz="1100" dirty="0">
                <a:solidFill>
                  <a:prstClr val="black"/>
                </a:solidFill>
              </a:rPr>
              <a:t>Dosing </a:t>
            </a:r>
            <a:r>
              <a:rPr lang="en-CA" sz="1100" dirty="0" smtClean="0">
                <a:solidFill>
                  <a:prstClr val="black"/>
                </a:solidFill>
              </a:rPr>
              <a:t>aids</a:t>
            </a:r>
            <a:endParaRPr lang="en-CA" sz="1100" dirty="0">
              <a:solidFill>
                <a:prstClr val="black"/>
              </a:solidFill>
            </a:endParaRPr>
          </a:p>
          <a:p>
            <a:pPr marL="171450" indent="-171450">
              <a:buClr>
                <a:srgbClr val="00B050"/>
              </a:buClr>
              <a:buFont typeface="Wingdings" panose="05000000000000000000" pitchFamily="2" charset="2"/>
              <a:buChar char="§"/>
            </a:pPr>
            <a:r>
              <a:rPr lang="en-CA" sz="1100" dirty="0" smtClean="0">
                <a:solidFill>
                  <a:prstClr val="black"/>
                </a:solidFill>
              </a:rPr>
              <a:t>Reminders</a:t>
            </a:r>
          </a:p>
          <a:p>
            <a:pPr marL="171450" indent="-171450">
              <a:buClr>
                <a:srgbClr val="00B050"/>
              </a:buClr>
              <a:buFont typeface="Wingdings" panose="05000000000000000000" pitchFamily="2" charset="2"/>
              <a:buChar char="§"/>
            </a:pPr>
            <a:r>
              <a:rPr lang="en-CA" sz="1100" dirty="0">
                <a:solidFill>
                  <a:prstClr val="black"/>
                </a:solidFill>
              </a:rPr>
              <a:t>M</a:t>
            </a:r>
            <a:r>
              <a:rPr lang="en-CA" sz="1100" dirty="0" smtClean="0">
                <a:solidFill>
                  <a:prstClr val="black"/>
                </a:solidFill>
              </a:rPr>
              <a:t>otivational </a:t>
            </a:r>
            <a:r>
              <a:rPr lang="en-CA" sz="1100" dirty="0">
                <a:solidFill>
                  <a:prstClr val="black"/>
                </a:solidFill>
              </a:rPr>
              <a:t>interviewing</a:t>
            </a:r>
            <a:endParaRPr lang="en-US" sz="1100" dirty="0">
              <a:solidFill>
                <a:prstClr val="black"/>
              </a:solidFill>
            </a:endParaRPr>
          </a:p>
        </p:txBody>
      </p:sp>
      <p:sp>
        <p:nvSpPr>
          <p:cNvPr id="76" name="Rectangle 75"/>
          <p:cNvSpPr/>
          <p:nvPr/>
        </p:nvSpPr>
        <p:spPr>
          <a:xfrm>
            <a:off x="2339896" y="4873017"/>
            <a:ext cx="1375828" cy="69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7F7F7F"/>
              </a:buClr>
              <a:buFont typeface="Wingdings" panose="05000000000000000000" pitchFamily="2" charset="2"/>
              <a:buChar char="§"/>
            </a:pPr>
            <a:r>
              <a:rPr lang="en-CA" sz="1100" dirty="0" smtClean="0">
                <a:solidFill>
                  <a:schemeClr val="tx1"/>
                </a:solidFill>
              </a:rPr>
              <a:t>Medication counselling</a:t>
            </a:r>
          </a:p>
          <a:p>
            <a:pPr marL="171450" indent="-171450">
              <a:buClr>
                <a:srgbClr val="7F7F7F"/>
              </a:buClr>
              <a:buFont typeface="Wingdings" panose="05000000000000000000" pitchFamily="2" charset="2"/>
              <a:buChar char="§"/>
            </a:pPr>
            <a:r>
              <a:rPr lang="en-CA" sz="1100" dirty="0" smtClean="0">
                <a:solidFill>
                  <a:schemeClr val="tx1"/>
                </a:solidFill>
              </a:rPr>
              <a:t>Educational material</a:t>
            </a:r>
            <a:endParaRPr lang="en-US" sz="1100" dirty="0">
              <a:solidFill>
                <a:schemeClr val="tx1"/>
              </a:solidFill>
            </a:endParaRPr>
          </a:p>
        </p:txBody>
      </p:sp>
      <p:grpSp>
        <p:nvGrpSpPr>
          <p:cNvPr id="92" name="Group 91"/>
          <p:cNvGrpSpPr/>
          <p:nvPr/>
        </p:nvGrpSpPr>
        <p:grpSpPr>
          <a:xfrm>
            <a:off x="7768742" y="6098479"/>
            <a:ext cx="1375258" cy="769255"/>
            <a:chOff x="5688486" y="766231"/>
            <a:chExt cx="1802088" cy="1083733"/>
          </a:xfrm>
        </p:grpSpPr>
        <p:pic>
          <p:nvPicPr>
            <p:cNvPr id="93" name="Picture 92" descr="Stones balancing on a wood">
              <a:extLst>
                <a:ext uri="{FF2B5EF4-FFF2-40B4-BE49-F238E27FC236}">
                  <a16:creationId xmlns="" xmlns:a16="http://schemas.microsoft.com/office/drawing/2014/main" id="{BDBC2BB0-2F97-2C31-9C69-3AD183A60F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8486" y="766231"/>
              <a:ext cx="1802088" cy="1083733"/>
            </a:xfrm>
            <a:prstGeom prst="rect">
              <a:avLst/>
            </a:prstGeom>
          </p:spPr>
        </p:pic>
        <p:sp>
          <p:nvSpPr>
            <p:cNvPr id="94" name="TextBox 93"/>
            <p:cNvSpPr txBox="1"/>
            <p:nvPr/>
          </p:nvSpPr>
          <p:spPr>
            <a:xfrm>
              <a:off x="6200419" y="846785"/>
              <a:ext cx="939801" cy="563678"/>
            </a:xfrm>
            <a:prstGeom prst="rect">
              <a:avLst/>
            </a:prstGeom>
            <a:noFill/>
          </p:spPr>
          <p:txBody>
            <a:bodyPr wrap="square" rtlCol="0">
              <a:spAutoFit/>
            </a:bodyPr>
            <a:lstStyle/>
            <a:p>
              <a:r>
                <a:rPr lang="en-CA" sz="1000" dirty="0" smtClean="0">
                  <a:solidFill>
                    <a:srgbClr val="5E5A57"/>
                  </a:solidFill>
                  <a:latin typeface="Arial Black" panose="020B0A04020102020204" pitchFamily="34" charset="0"/>
                </a:rPr>
                <a:t>Health Equity</a:t>
              </a:r>
              <a:endParaRPr lang="en-US" sz="1000" dirty="0">
                <a:solidFill>
                  <a:srgbClr val="5E5A57"/>
                </a:solidFill>
                <a:latin typeface="Arial Black" panose="020B0A04020102020204" pitchFamily="34" charset="0"/>
              </a:endParaRPr>
            </a:p>
          </p:txBody>
        </p:sp>
      </p:grpSp>
    </p:spTree>
    <p:extLst>
      <p:ext uri="{BB962C8B-B14F-4D97-AF65-F5344CB8AC3E}">
        <p14:creationId xmlns:p14="http://schemas.microsoft.com/office/powerpoint/2010/main" val="161471697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2B3939D-20B8-8643-A18B-8159F97BEE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8036" y="1735985"/>
            <a:ext cx="2135301" cy="2768675"/>
          </a:xfrm>
          <a:prstGeom prst="rect">
            <a:avLst/>
          </a:prstGeom>
          <a:effectLst>
            <a:outerShdw blurRad="139700" dist="50800" dir="5400000" algn="ctr" rotWithShape="0">
              <a:srgbClr val="000000">
                <a:alpha val="40000"/>
              </a:srgbClr>
            </a:outerShdw>
          </a:effectLst>
        </p:spPr>
      </p:pic>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pic>
        <p:nvPicPr>
          <p:cNvPr id="4" name="Picture 3">
            <a:extLst>
              <a:ext uri="{FF2B5EF4-FFF2-40B4-BE49-F238E27FC236}">
                <a16:creationId xmlns:a16="http://schemas.microsoft.com/office/drawing/2014/main" xmlns="" id="{85E3B6C5-ED1A-CF45-A42E-E2BDE476F0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9782" y="2223311"/>
            <a:ext cx="3041543" cy="2281702"/>
          </a:xfrm>
          <a:prstGeom prst="rect">
            <a:avLst/>
          </a:prstGeom>
          <a:effectLst>
            <a:outerShdw blurRad="139700" dist="50800" dir="5400000" algn="ctr" rotWithShape="0">
              <a:srgbClr val="000000">
                <a:alpha val="42000"/>
              </a:srgbClr>
            </a:outerShdw>
          </a:effectLst>
        </p:spPr>
      </p:pic>
      <p:pic>
        <p:nvPicPr>
          <p:cNvPr id="17" name="Picture 16">
            <a:extLst>
              <a:ext uri="{FF2B5EF4-FFF2-40B4-BE49-F238E27FC236}">
                <a16:creationId xmlns:a16="http://schemas.microsoft.com/office/drawing/2014/main" xmlns="" id="{45905934-A1CD-D945-BADF-91075D1BD0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41721" y="1731271"/>
            <a:ext cx="2138495" cy="2769351"/>
          </a:xfrm>
          <a:prstGeom prst="rect">
            <a:avLst/>
          </a:prstGeom>
          <a:effectLst>
            <a:outerShdw blurRad="139700" dist="50800" dir="5400000" algn="ctr" rotWithShape="0">
              <a:srgbClr val="000000">
                <a:alpha val="40000"/>
              </a:srgbClr>
            </a:outerShdw>
          </a:effectLst>
        </p:spPr>
      </p:pic>
      <p:sp>
        <p:nvSpPr>
          <p:cNvPr id="9" name="Title 8">
            <a:extLst>
              <a:ext uri="{FF2B5EF4-FFF2-40B4-BE49-F238E27FC236}">
                <a16:creationId xmlns:a16="http://schemas.microsoft.com/office/drawing/2014/main" xmlns="" id="{A72A3202-BCE3-C646-B7A6-AB1D7B6BF63B}"/>
              </a:ext>
            </a:extLst>
          </p:cNvPr>
          <p:cNvSpPr>
            <a:spLocks noGrp="1"/>
          </p:cNvSpPr>
          <p:nvPr>
            <p:ph type="title"/>
          </p:nvPr>
        </p:nvSpPr>
        <p:spPr>
          <a:xfrm>
            <a:off x="602876" y="244740"/>
            <a:ext cx="6631642" cy="1252590"/>
          </a:xfrm>
        </p:spPr>
        <p:txBody>
          <a:bodyPr>
            <a:normAutofit/>
          </a:bodyPr>
          <a:lstStyle/>
          <a:p>
            <a:pPr>
              <a:spcAft>
                <a:spcPts val="2400"/>
              </a:spcAft>
            </a:pPr>
            <a:r>
              <a:rPr lang="en-US" sz="2700" dirty="0"/>
              <a:t>This module is part of the </a:t>
            </a:r>
            <a:r>
              <a:rPr lang="en-US" sz="2700" dirty="0" err="1"/>
              <a:t>sfCare</a:t>
            </a:r>
            <a:r>
              <a:rPr lang="en-US" sz="2700" dirty="0"/>
              <a:t> approach</a:t>
            </a:r>
            <a:r>
              <a:rPr lang="en-US" dirty="0"/>
              <a:t/>
            </a:r>
            <a:br>
              <a:rPr lang="en-US" dirty="0"/>
            </a:br>
            <a:endParaRPr lang="en-US" dirty="0"/>
          </a:p>
        </p:txBody>
      </p:sp>
      <p:grpSp>
        <p:nvGrpSpPr>
          <p:cNvPr id="10" name="Group 9"/>
          <p:cNvGrpSpPr/>
          <p:nvPr/>
        </p:nvGrpSpPr>
        <p:grpSpPr>
          <a:xfrm>
            <a:off x="5010968" y="4053926"/>
            <a:ext cx="937133" cy="411696"/>
            <a:chOff x="5010968" y="4640239"/>
            <a:chExt cx="937133" cy="411696"/>
          </a:xfrm>
        </p:grpSpPr>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37956" y="4640239"/>
              <a:ext cx="510145" cy="411696"/>
            </a:xfrm>
            <a:prstGeom prst="rect">
              <a:avLst/>
            </a:prstGeom>
          </p:spPr>
        </p:pic>
        <p:sp>
          <p:nvSpPr>
            <p:cNvPr id="13" name="Rectangle 12"/>
            <p:cNvSpPr/>
            <p:nvPr/>
          </p:nvSpPr>
          <p:spPr>
            <a:xfrm>
              <a:off x="5010968" y="4640239"/>
              <a:ext cx="426988" cy="411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440930" y="4067848"/>
            <a:ext cx="937133" cy="411696"/>
            <a:chOff x="5010968" y="4640239"/>
            <a:chExt cx="937133" cy="411696"/>
          </a:xfrm>
        </p:grpSpPr>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37956" y="4640239"/>
              <a:ext cx="510145" cy="411696"/>
            </a:xfrm>
            <a:prstGeom prst="rect">
              <a:avLst/>
            </a:prstGeom>
          </p:spPr>
        </p:pic>
        <p:sp>
          <p:nvSpPr>
            <p:cNvPr id="21" name="Rectangle 20"/>
            <p:cNvSpPr/>
            <p:nvPr/>
          </p:nvSpPr>
          <p:spPr>
            <a:xfrm>
              <a:off x="5010968" y="4640239"/>
              <a:ext cx="426988" cy="411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xmlns="" id="{F2011B32-0416-1E4D-ABA4-AD4862D23722}"/>
              </a:ext>
            </a:extLst>
          </p:cNvPr>
          <p:cNvSpPr txBox="1"/>
          <p:nvPr/>
        </p:nvSpPr>
        <p:spPr>
          <a:xfrm>
            <a:off x="1389392" y="4867458"/>
            <a:ext cx="2333392" cy="646331"/>
          </a:xfrm>
          <a:prstGeom prst="rect">
            <a:avLst/>
          </a:prstGeom>
          <a:noFill/>
        </p:spPr>
        <p:txBody>
          <a:bodyPr wrap="square" rtlCol="0">
            <a:spAutoFit/>
          </a:bodyPr>
          <a:lstStyle/>
          <a:p>
            <a:pPr>
              <a:spcBef>
                <a:spcPts val="500"/>
              </a:spcBef>
              <a:spcAft>
                <a:spcPts val="500"/>
              </a:spcAft>
              <a:buClr>
                <a:srgbClr val="F26523"/>
              </a:buClr>
            </a:pPr>
            <a:r>
              <a:rPr lang="en-US" dirty="0"/>
              <a:t>PowerPoint Presentation</a:t>
            </a:r>
          </a:p>
        </p:txBody>
      </p:sp>
      <p:sp>
        <p:nvSpPr>
          <p:cNvPr id="23" name="TextBox 22">
            <a:extLst>
              <a:ext uri="{FF2B5EF4-FFF2-40B4-BE49-F238E27FC236}">
                <a16:creationId xmlns:a16="http://schemas.microsoft.com/office/drawing/2014/main" xmlns="" id="{D7F1625B-228D-BF48-A354-1216BD1E98E4}"/>
              </a:ext>
            </a:extLst>
          </p:cNvPr>
          <p:cNvSpPr txBox="1"/>
          <p:nvPr/>
        </p:nvSpPr>
        <p:spPr>
          <a:xfrm>
            <a:off x="4590027" y="4840302"/>
            <a:ext cx="1268870" cy="646331"/>
          </a:xfrm>
          <a:prstGeom prst="rect">
            <a:avLst/>
          </a:prstGeom>
          <a:noFill/>
        </p:spPr>
        <p:txBody>
          <a:bodyPr wrap="square" rtlCol="0">
            <a:spAutoFit/>
          </a:bodyPr>
          <a:lstStyle/>
          <a:p>
            <a:pPr>
              <a:spcBef>
                <a:spcPts val="500"/>
              </a:spcBef>
              <a:spcAft>
                <a:spcPts val="500"/>
              </a:spcAft>
              <a:buClr>
                <a:srgbClr val="F26523"/>
              </a:buClr>
            </a:pPr>
            <a:r>
              <a:rPr lang="en-US" dirty="0"/>
              <a:t>8.5 x 11 Poster</a:t>
            </a:r>
          </a:p>
        </p:txBody>
      </p:sp>
      <p:sp>
        <p:nvSpPr>
          <p:cNvPr id="24" name="TextBox 23">
            <a:extLst>
              <a:ext uri="{FF2B5EF4-FFF2-40B4-BE49-F238E27FC236}">
                <a16:creationId xmlns:a16="http://schemas.microsoft.com/office/drawing/2014/main" xmlns="" id="{419A046F-8CDD-A54A-AAF1-336F3A8F0AEA}"/>
              </a:ext>
            </a:extLst>
          </p:cNvPr>
          <p:cNvSpPr txBox="1"/>
          <p:nvPr/>
        </p:nvSpPr>
        <p:spPr>
          <a:xfrm>
            <a:off x="7000431" y="4830597"/>
            <a:ext cx="1464813" cy="646331"/>
          </a:xfrm>
          <a:prstGeom prst="rect">
            <a:avLst/>
          </a:prstGeom>
          <a:noFill/>
        </p:spPr>
        <p:txBody>
          <a:bodyPr wrap="square" rtlCol="0">
            <a:spAutoFit/>
          </a:bodyPr>
          <a:lstStyle/>
          <a:p>
            <a:pPr>
              <a:spcBef>
                <a:spcPts val="500"/>
              </a:spcBef>
              <a:spcAft>
                <a:spcPts val="500"/>
              </a:spcAft>
              <a:buClr>
                <a:srgbClr val="F26523"/>
              </a:buClr>
            </a:pPr>
            <a:r>
              <a:rPr lang="en-US" dirty="0"/>
              <a:t>Patient Handout</a:t>
            </a:r>
          </a:p>
        </p:txBody>
      </p:sp>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257" y="2223311"/>
            <a:ext cx="3043002" cy="2275885"/>
          </a:xfrm>
          <a:prstGeom prst="rect">
            <a:avLst/>
          </a:prstGeom>
        </p:spPr>
      </p:pic>
      <p:sp>
        <p:nvSpPr>
          <p:cNvPr id="18" name="TextBox 17">
            <a:extLst>
              <a:ext uri="{FF2B5EF4-FFF2-40B4-BE49-F238E27FC236}">
                <a16:creationId xmlns:a16="http://schemas.microsoft.com/office/drawing/2014/main" xmlns="" id="{8AC6726B-23EB-4FBD-84B4-C9F2C9F5E97B}"/>
              </a:ext>
            </a:extLst>
          </p:cNvPr>
          <p:cNvSpPr txBox="1"/>
          <p:nvPr/>
        </p:nvSpPr>
        <p:spPr>
          <a:xfrm>
            <a:off x="676508" y="729266"/>
            <a:ext cx="5649622" cy="646331"/>
          </a:xfrm>
          <a:prstGeom prst="rect">
            <a:avLst/>
          </a:prstGeom>
          <a:noFill/>
        </p:spPr>
        <p:txBody>
          <a:bodyPr wrap="square" rtlCol="0">
            <a:spAutoFit/>
          </a:bodyPr>
          <a:lstStyle/>
          <a:p>
            <a:r>
              <a:rPr lang="en-US" dirty="0"/>
              <a:t>This module follows the Polypharmacy introductory module for clinicians</a:t>
            </a:r>
            <a:endParaRPr lang="en-CA" dirty="0"/>
          </a:p>
        </p:txBody>
      </p:sp>
    </p:spTree>
    <p:extLst>
      <p:ext uri="{BB962C8B-B14F-4D97-AF65-F5344CB8AC3E}">
        <p14:creationId xmlns:p14="http://schemas.microsoft.com/office/powerpoint/2010/main" val="26125656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3BB682A-0BC5-4857-9939-66C2E166895F}"/>
              </a:ext>
            </a:extLst>
          </p:cNvPr>
          <p:cNvSpPr txBox="1"/>
          <p:nvPr/>
        </p:nvSpPr>
        <p:spPr>
          <a:xfrm>
            <a:off x="3732554" y="1917032"/>
            <a:ext cx="3447738" cy="33547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Mr. V. is an 85-year old man who comes to see you for his </a:t>
            </a:r>
            <a:r>
              <a:rPr kumimoji="0" lang="en-CA" sz="1600" b="0" i="0" u="none" strike="noStrike" kern="1200" cap="none" spc="0" normalizeH="0" baseline="0" noProof="0" dirty="0" smtClean="0">
                <a:ln>
                  <a:noFill/>
                </a:ln>
                <a:solidFill>
                  <a:prstClr val="black"/>
                </a:solidFill>
                <a:effectLst/>
                <a:uLnTx/>
                <a:uFillTx/>
                <a:latin typeface="Calibri" panose="020F0502020204030204"/>
                <a:ea typeface="+mn-ea"/>
                <a:cs typeface="+mn-cs"/>
              </a:rPr>
              <a:t>6-month </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visit</a:t>
            </a:r>
          </a:p>
          <a:p>
            <a:pPr marL="285750" lvl="0" indent="-285750">
              <a:spcAft>
                <a:spcPts val="600"/>
              </a:spcAft>
              <a:buFont typeface="Arial" panose="020B0604020202020204" pitchFamily="34" charset="0"/>
              <a:buChar char="•"/>
              <a:defRPr/>
            </a:pPr>
            <a:r>
              <a:rPr kumimoji="0" lang="en-CA" sz="1600" b="1" i="0" u="none" strike="noStrike" kern="1200" cap="none" spc="0" normalizeH="0" baseline="0" noProof="0" dirty="0">
                <a:ln>
                  <a:noFill/>
                </a:ln>
                <a:solidFill>
                  <a:prstClr val="black"/>
                </a:solidFill>
                <a:effectLst/>
                <a:uLnTx/>
                <a:uFillTx/>
                <a:latin typeface="Calibri" panose="020F0502020204030204"/>
                <a:ea typeface="+mn-ea"/>
                <a:cs typeface="+mn-cs"/>
              </a:rPr>
              <a:t>Past medical history</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congestive </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heart failure, CVD – CABG 1998, </a:t>
            </a:r>
            <a:r>
              <a:rPr kumimoji="0" lang="en-CA"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atrial </a:t>
            </a:r>
            <a:r>
              <a:rPr lang="en-CA" sz="1600" dirty="0">
                <a:solidFill>
                  <a:prstClr val="black"/>
                </a:solidFill>
                <a:latin typeface="Calibri" panose="020F0502020204030204"/>
              </a:rPr>
              <a:t>f</a:t>
            </a:r>
            <a:r>
              <a:rPr kumimoji="0" lang="en-CA"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ibrillation</a:t>
            </a:r>
            <a:r>
              <a:rPr kumimoji="0" lang="en-CA"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lang="en-CA" sz="1600" dirty="0">
                <a:solidFill>
                  <a:prstClr val="black"/>
                </a:solidFill>
                <a:latin typeface="Calibri" panose="020F0502020204030204"/>
              </a:rPr>
              <a:t>d</a:t>
            </a:r>
            <a:r>
              <a:rPr kumimoji="0" lang="en-CA"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iabetes</a:t>
            </a:r>
            <a:r>
              <a:rPr kumimoji="0" lang="en-CA"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lang="en-CA" sz="1600" noProof="0" dirty="0" smtClean="0">
                <a:solidFill>
                  <a:prstClr val="black"/>
                </a:solidFill>
              </a:rPr>
              <a:t>m</a:t>
            </a:r>
            <a:r>
              <a:rPr lang="en-CA" sz="1600" dirty="0" err="1" smtClean="0">
                <a:solidFill>
                  <a:prstClr val="black"/>
                </a:solidFill>
              </a:rPr>
              <a:t>ellitus</a:t>
            </a:r>
            <a:r>
              <a:rPr lang="en-CA" sz="1600" dirty="0">
                <a:solidFill>
                  <a:prstClr val="black"/>
                </a:solidFill>
              </a:rPr>
              <a:t>, benign prostatic hypertrophy, </a:t>
            </a:r>
            <a:r>
              <a:rPr lang="en-CA" sz="1600" dirty="0" smtClean="0">
                <a:solidFill>
                  <a:prstClr val="black"/>
                </a:solidFill>
              </a:rPr>
              <a:t>and gout</a:t>
            </a:r>
            <a:endPar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black"/>
                </a:solidFill>
                <a:effectLst/>
                <a:uLnTx/>
                <a:uFillTx/>
                <a:latin typeface="Calibri" panose="020F0502020204030204"/>
                <a:ea typeface="+mn-ea"/>
                <a:cs typeface="+mn-cs"/>
              </a:rPr>
              <a:t>Medications</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 90-day supply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prstClr val="black"/>
                </a:solidFill>
                <a:effectLst/>
                <a:uLnTx/>
                <a:uFillTx/>
                <a:latin typeface="Calibri" panose="020F0502020204030204"/>
                <a:ea typeface="+mn-ea"/>
                <a:cs typeface="+mn-cs"/>
              </a:rPr>
              <a:t>Pill counts: </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 3 weeks remaining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EF6C0844-E951-4464-84D8-A3AE5837A70E}"/>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b="1" spc="-50" dirty="0"/>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8" name="Rectangle 7">
            <a:extLst>
              <a:ext uri="{FF2B5EF4-FFF2-40B4-BE49-F238E27FC236}">
                <a16:creationId xmlns:a16="http://schemas.microsoft.com/office/drawing/2014/main" xmlns="" id="{6EC426FF-9DFC-4AA0-86BC-6F33764358AE}"/>
              </a:ext>
            </a:extLst>
          </p:cNvPr>
          <p:cNvSpPr/>
          <p:nvPr/>
        </p:nvSpPr>
        <p:spPr>
          <a:xfrm>
            <a:off x="9050989" y="3953641"/>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a:solidFill>
                  <a:srgbClr val="F26523"/>
                </a:solidFill>
              </a:rPr>
              <a:t>Medication Adherence assessment and management</a:t>
            </a:r>
            <a:endParaRPr lang="en-CA" sz="2000" b="1" dirty="0">
              <a:solidFill>
                <a:srgbClr val="F26523"/>
              </a:solidFill>
            </a:endParaRPr>
          </a:p>
        </p:txBody>
      </p:sp>
      <p:sp>
        <p:nvSpPr>
          <p:cNvPr id="12"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Case Study: Mr. V.</a:t>
            </a:r>
            <a:endParaRPr lang="en-US" dirty="0"/>
          </a:p>
        </p:txBody>
      </p:sp>
      <p:pic>
        <p:nvPicPr>
          <p:cNvPr id="9" name="Picture 8" descr="Man wearing old-fashioned hat">
            <a:extLst>
              <a:ext uri="{FF2B5EF4-FFF2-40B4-BE49-F238E27FC236}">
                <a16:creationId xmlns:a16="http://schemas.microsoft.com/office/drawing/2014/main" xmlns="" id="{DB7C05EF-0BCD-4493-B42F-8905E39A1A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t="-1" r="21075" b="314"/>
          <a:stretch/>
        </p:blipFill>
        <p:spPr>
          <a:xfrm>
            <a:off x="738130" y="1908246"/>
            <a:ext cx="2721166" cy="22912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p:cNvGrpSpPr/>
          <p:nvPr/>
        </p:nvGrpSpPr>
        <p:grpSpPr>
          <a:xfrm>
            <a:off x="1109550" y="4624062"/>
            <a:ext cx="2530360" cy="1600438"/>
            <a:chOff x="792886" y="3858121"/>
            <a:chExt cx="2586403" cy="1848006"/>
          </a:xfrm>
        </p:grpSpPr>
        <p:sp>
          <p:nvSpPr>
            <p:cNvPr id="13" name="Rounded Rectangular Callout 12"/>
            <p:cNvSpPr/>
            <p:nvPr/>
          </p:nvSpPr>
          <p:spPr>
            <a:xfrm>
              <a:off x="792886" y="3858121"/>
              <a:ext cx="2544897" cy="1588698"/>
            </a:xfrm>
            <a:prstGeom prst="wedgeRoundRectCallout">
              <a:avLst>
                <a:gd name="adj1" fmla="val 2144"/>
                <a:gd name="adj2" fmla="val -134223"/>
                <a:gd name="adj3" fmla="val 16667"/>
              </a:avLst>
            </a:prstGeom>
            <a:solidFill>
              <a:schemeClr val="bg1"/>
            </a:solidFill>
            <a:ln>
              <a:solidFill>
                <a:srgbClr val="427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92540" y="3858121"/>
              <a:ext cx="2386749" cy="1848006"/>
            </a:xfrm>
            <a:prstGeom prst="rect">
              <a:avLst/>
            </a:prstGeom>
            <a:noFill/>
          </p:spPr>
          <p:txBody>
            <a:bodyPr wrap="square" rtlCol="0">
              <a:spAutoFit/>
            </a:bodyPr>
            <a:lstStyle/>
            <a:p>
              <a:r>
                <a:rPr lang="en-CA" sz="1600" dirty="0" smtClean="0"/>
                <a:t>“I hate taking the water pill and blood thinner. I am on so many medications it’s difficult to remember them all.”</a:t>
              </a:r>
              <a:endParaRPr lang="en-CA" sz="1600" dirty="0"/>
            </a:p>
            <a:p>
              <a:endParaRPr lang="en-US" dirty="0"/>
            </a:p>
          </p:txBody>
        </p:sp>
      </p:grpSp>
    </p:spTree>
    <p:extLst>
      <p:ext uri="{BB962C8B-B14F-4D97-AF65-F5344CB8AC3E}">
        <p14:creationId xmlns:p14="http://schemas.microsoft.com/office/powerpoint/2010/main" val="406852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3BB682A-0BC5-4857-9939-66C2E166895F}"/>
              </a:ext>
            </a:extLst>
          </p:cNvPr>
          <p:cNvSpPr txBox="1"/>
          <p:nvPr/>
        </p:nvSpPr>
        <p:spPr>
          <a:xfrm>
            <a:off x="4012257" y="1661424"/>
            <a:ext cx="2800326" cy="3416320"/>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mn-ea"/>
                <a:cs typeface="+mn-cs"/>
              </a:rPr>
              <a:t>Mr. V.’s medication list</a:t>
            </a:r>
          </a:p>
          <a:p>
            <a:pPr marR="0" lvl="0" algn="l" defTabSz="457200" rtl="0" eaLnBrk="1" fontAlgn="auto" latinLnBrk="0" hangingPunct="1">
              <a:lnSpc>
                <a:spcPct val="100000"/>
              </a:lnSpc>
              <a:spcBef>
                <a:spcPts val="0"/>
              </a:spcBef>
              <a:spcAft>
                <a:spcPts val="0"/>
              </a:spcAft>
              <a:buClrTx/>
              <a:buSzTx/>
              <a:tabLst/>
              <a:defRPr/>
            </a:pPr>
            <a:endParaRPr kumimoji="0" lang="en-CA" sz="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rPr>
              <a:t>Furosemide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dirty="0">
                <a:solidFill>
                  <a:prstClr val="black"/>
                </a:solidFill>
                <a:latin typeface="Calibri" panose="020F0502020204030204"/>
              </a:rPr>
              <a:t>Atorvastatin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rPr>
              <a:t>Warfarin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dirty="0">
                <a:solidFill>
                  <a:prstClr val="black"/>
                </a:solidFill>
                <a:latin typeface="Calibri" panose="020F0502020204030204"/>
              </a:rPr>
              <a:t>Omeprazole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rPr>
              <a:t>Allopurinol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dirty="0">
                <a:solidFill>
                  <a:prstClr val="black"/>
                </a:solidFill>
                <a:latin typeface="Calibri" panose="020F0502020204030204"/>
              </a:rPr>
              <a:t>Metformin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rPr>
              <a:t>Metoprolol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dirty="0">
                <a:solidFill>
                  <a:prstClr val="black"/>
                </a:solidFill>
                <a:latin typeface="Calibri" panose="020F0502020204030204"/>
              </a:rPr>
              <a:t>Isosorbide dinitrate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rPr>
              <a:t>Folic acid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600" dirty="0">
                <a:solidFill>
                  <a:prstClr val="black"/>
                </a:solidFill>
                <a:latin typeface="Calibri" panose="020F0502020204030204"/>
              </a:rPr>
              <a:t>Lisinopril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rPr>
              <a:t>Ta</a:t>
            </a:r>
            <a:r>
              <a:rPr lang="en-CA" sz="1600" dirty="0" err="1">
                <a:solidFill>
                  <a:prstClr val="black"/>
                </a:solidFill>
                <a:latin typeface="Calibri" panose="020F0502020204030204"/>
              </a:rPr>
              <a:t>msulosin</a:t>
            </a:r>
            <a:endParaRPr lang="en-CA" sz="1600" dirty="0">
              <a:solidFill>
                <a:prstClr val="black"/>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rPr>
              <a:t>Finasteride</a:t>
            </a:r>
          </a:p>
        </p:txBody>
      </p:sp>
      <p:pic>
        <p:nvPicPr>
          <p:cNvPr id="3" name="Picture 2">
            <a:extLst>
              <a:ext uri="{FF2B5EF4-FFF2-40B4-BE49-F238E27FC236}">
                <a16:creationId xmlns:a16="http://schemas.microsoft.com/office/drawing/2014/main" xmlns="" id="{53E51AF6-A424-4CCB-9CF3-B00348F62CB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2275" b="9974"/>
          <a:stretch/>
        </p:blipFill>
        <p:spPr>
          <a:xfrm>
            <a:off x="756271" y="3770075"/>
            <a:ext cx="2715547" cy="238924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EF6C0844-E951-4464-84D8-A3AE5837A70E}"/>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b="1" spc="-50" dirty="0"/>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0" name="Rectangle 9">
            <a:extLst>
              <a:ext uri="{FF2B5EF4-FFF2-40B4-BE49-F238E27FC236}">
                <a16:creationId xmlns:a16="http://schemas.microsoft.com/office/drawing/2014/main" xmlns="" id="{6EC426FF-9DFC-4AA0-86BC-6F33764358AE}"/>
              </a:ext>
            </a:extLst>
          </p:cNvPr>
          <p:cNvSpPr/>
          <p:nvPr/>
        </p:nvSpPr>
        <p:spPr>
          <a:xfrm>
            <a:off x="9050989" y="3953641"/>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a:solidFill>
                  <a:srgbClr val="F26523"/>
                </a:solidFill>
              </a:rPr>
              <a:t>Medication Adherence assessment and management</a:t>
            </a:r>
            <a:endParaRPr lang="en-CA" sz="2000" b="1" dirty="0">
              <a:solidFill>
                <a:srgbClr val="F26523"/>
              </a:solidFill>
            </a:endParaRPr>
          </a:p>
        </p:txBody>
      </p:sp>
      <p:sp>
        <p:nvSpPr>
          <p:cNvPr id="12"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Case Study: Mr. V.</a:t>
            </a:r>
            <a:endParaRPr lang="en-US" dirty="0"/>
          </a:p>
        </p:txBody>
      </p:sp>
      <p:pic>
        <p:nvPicPr>
          <p:cNvPr id="13" name="Picture 12" descr="Man wearing old-fashioned hat">
            <a:extLst>
              <a:ext uri="{FF2B5EF4-FFF2-40B4-BE49-F238E27FC236}">
                <a16:creationId xmlns:a16="http://schemas.microsoft.com/office/drawing/2014/main" xmlns="" id="{DB7C05EF-0BCD-4493-B42F-8905E39A1A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t="-1" r="21075" b="314"/>
          <a:stretch/>
        </p:blipFill>
        <p:spPr>
          <a:xfrm>
            <a:off x="738130" y="1355319"/>
            <a:ext cx="2721166" cy="22912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4993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3BB682A-0BC5-4857-9939-66C2E166895F}"/>
              </a:ext>
            </a:extLst>
          </p:cNvPr>
          <p:cNvSpPr txBox="1"/>
          <p:nvPr/>
        </p:nvSpPr>
        <p:spPr>
          <a:xfrm>
            <a:off x="602876" y="1364105"/>
            <a:ext cx="6209707" cy="4201150"/>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As part of your assessment, you use </a:t>
            </a: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motivational </a:t>
            </a:r>
            <a:r>
              <a:rPr lang="en-CA" dirty="0" err="1" smtClean="0">
                <a:solidFill>
                  <a:prstClr val="black"/>
                </a:solidFill>
                <a:latin typeface="Calibri" panose="020F0502020204030204"/>
              </a:rPr>
              <a:t>i</a:t>
            </a:r>
            <a:r>
              <a:rPr kumimoji="0" lang="en-CA"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nterviewing</a:t>
            </a: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to identify the underlying reasons for Mr. </a:t>
            </a:r>
            <a:r>
              <a:rPr lang="en-CA" dirty="0">
                <a:solidFill>
                  <a:prstClr val="black"/>
                </a:solidFill>
                <a:latin typeface="Calibri" panose="020F0502020204030204"/>
              </a:rPr>
              <a:t>V.’s nonadherence.</a:t>
            </a:r>
          </a:p>
          <a:p>
            <a:pPr marR="0" lvl="0" algn="l" defTabSz="457200" rtl="0" eaLnBrk="1" fontAlgn="auto" latinLnBrk="0" hangingPunct="1">
              <a:lnSpc>
                <a:spcPct val="100000"/>
              </a:lnSpc>
              <a:spcBef>
                <a:spcPts val="0"/>
              </a:spcBef>
              <a:spcAft>
                <a:spcPts val="0"/>
              </a:spcAft>
              <a:buClrTx/>
              <a:buSzTx/>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Which of the following statements/questions uses a motivational interviewing approach?</a:t>
            </a:r>
          </a:p>
          <a:p>
            <a:pPr marR="0" lvl="0" algn="l" defTabSz="457200" rtl="0" eaLnBrk="1" fontAlgn="auto" latinLnBrk="0" hangingPunct="1">
              <a:lnSpc>
                <a:spcPct val="100000"/>
              </a:lnSpc>
              <a:spcBef>
                <a:spcPts val="0"/>
              </a:spcBef>
              <a:spcAft>
                <a:spcPts val="0"/>
              </a:spcAft>
              <a:buClrTx/>
              <a:buSzTx/>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spcAft>
                <a:spcPts val="600"/>
              </a:spcAft>
              <a:buFont typeface="+mj-lt"/>
              <a:buAutoNum type="alphaLcParenR"/>
              <a:defRPr/>
            </a:pPr>
            <a:r>
              <a:rPr lang="en-CA" dirty="0">
                <a:solidFill>
                  <a:prstClr val="black"/>
                </a:solidFill>
                <a:latin typeface="Calibri" panose="020F0502020204030204"/>
              </a:rPr>
              <a:t>“If you don’t take your medications as prescribed, you can end up in hospital again.”</a:t>
            </a:r>
          </a:p>
          <a:p>
            <a:pPr marL="800100" lvl="1" indent="-342900">
              <a:spcAft>
                <a:spcPts val="600"/>
              </a:spcAft>
              <a:buFont typeface="+mj-lt"/>
              <a:buAutoNum type="alphaLcParenR"/>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What concerns you about taking the blood thinner and water pill?</a:t>
            </a:r>
          </a:p>
          <a:p>
            <a:pPr marL="800100" lvl="1" indent="-342900">
              <a:spcAft>
                <a:spcPts val="600"/>
              </a:spcAft>
              <a:buFont typeface="+mj-lt"/>
              <a:buAutoNum type="alphaLcParenR"/>
              <a:defRPr/>
            </a:pPr>
            <a:r>
              <a:rPr lang="en-CA" dirty="0">
                <a:solidFill>
                  <a:prstClr val="black"/>
                </a:solidFill>
                <a:latin typeface="Calibri" panose="020F0502020204030204"/>
              </a:rPr>
              <a:t>“Your family won’t be happy that you aren’t taking your medicines.”</a:t>
            </a:r>
          </a:p>
          <a:p>
            <a:pPr marL="800100" lvl="1" indent="-342900">
              <a:spcAft>
                <a:spcPts val="600"/>
              </a:spcAft>
              <a:buFont typeface="+mj-lt"/>
              <a:buAutoNum type="alphaLcParenR"/>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Don’t you understand the importan</a:t>
            </a:r>
            <a:r>
              <a:rPr lang="en-CA" dirty="0" err="1">
                <a:solidFill>
                  <a:prstClr val="black"/>
                </a:solidFill>
                <a:latin typeface="Calibri" panose="020F0502020204030204"/>
              </a:rPr>
              <a:t>ce</a:t>
            </a:r>
            <a:r>
              <a:rPr lang="en-CA" dirty="0">
                <a:solidFill>
                  <a:prstClr val="black"/>
                </a:solidFill>
                <a:latin typeface="Calibri" panose="020F0502020204030204"/>
              </a:rPr>
              <a:t> of taking  these medicines?”</a:t>
            </a: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xmlns="" id="{EF6C0844-E951-4464-84D8-A3AE5837A70E}"/>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b="1" spc="-50" dirty="0"/>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9" name="Rectangle 8">
            <a:extLst>
              <a:ext uri="{FF2B5EF4-FFF2-40B4-BE49-F238E27FC236}">
                <a16:creationId xmlns:a16="http://schemas.microsoft.com/office/drawing/2014/main" xmlns="" id="{6EC426FF-9DFC-4AA0-86BC-6F33764358AE}"/>
              </a:ext>
            </a:extLst>
          </p:cNvPr>
          <p:cNvSpPr/>
          <p:nvPr/>
        </p:nvSpPr>
        <p:spPr>
          <a:xfrm>
            <a:off x="9050989" y="3953642"/>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a:solidFill>
                  <a:srgbClr val="F26523"/>
                </a:solidFill>
              </a:rPr>
              <a:t>Medication Adherence assessment and management</a:t>
            </a:r>
            <a:endParaRPr lang="en-CA" sz="2000" b="1" dirty="0">
              <a:solidFill>
                <a:srgbClr val="F26523"/>
              </a:solidFill>
            </a:endParaRPr>
          </a:p>
        </p:txBody>
      </p:sp>
      <p:sp>
        <p:nvSpPr>
          <p:cNvPr id="8"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Case Study: Mr. V.</a:t>
            </a:r>
            <a:endParaRPr lang="en-US" dirty="0"/>
          </a:p>
        </p:txBody>
      </p:sp>
    </p:spTree>
    <p:extLst>
      <p:ext uri="{BB962C8B-B14F-4D97-AF65-F5344CB8AC3E}">
        <p14:creationId xmlns:p14="http://schemas.microsoft.com/office/powerpoint/2010/main" val="102676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3BB682A-0BC5-4857-9939-66C2E166895F}"/>
              </a:ext>
            </a:extLst>
          </p:cNvPr>
          <p:cNvSpPr txBox="1"/>
          <p:nvPr/>
        </p:nvSpPr>
        <p:spPr>
          <a:xfrm>
            <a:off x="602877" y="1364105"/>
            <a:ext cx="5918240" cy="4278094"/>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You continue to interview Mr. V. to </a:t>
            </a:r>
            <a:r>
              <a:rPr lang="en-CA" dirty="0">
                <a:solidFill>
                  <a:prstClr val="black"/>
                </a:solidFill>
                <a:latin typeface="Calibri" panose="020F0502020204030204"/>
              </a:rPr>
              <a:t>help uncover potential barriers to adherence.</a:t>
            </a:r>
            <a:endParaRPr kumimoji="0" lang="en-CA"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lang="en-CA"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Which of the following questions would help you to uncover barriers to adherence and develop a tailored intervention plan for Mr. V.?</a:t>
            </a:r>
          </a:p>
          <a:p>
            <a:pPr marR="0" lvl="0" algn="l" defTabSz="457200" rtl="0" eaLnBrk="1" fontAlgn="auto" latinLnBrk="0" hangingPunct="1">
              <a:lnSpc>
                <a:spcPct val="100000"/>
              </a:lnSpc>
              <a:spcBef>
                <a:spcPts val="0"/>
              </a:spcBef>
              <a:spcAft>
                <a:spcPts val="600"/>
              </a:spcAft>
              <a:buClrTx/>
              <a:buSzTx/>
              <a:tabLst/>
              <a:defRPr/>
            </a:pPr>
            <a:endParaRPr kumimoji="0" lang="en-CA"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spcAft>
                <a:spcPts val="600"/>
              </a:spcAft>
              <a:buFont typeface="+mj-lt"/>
              <a:buAutoNum type="alphaLcParenR"/>
              <a:defRPr/>
            </a:pPr>
            <a:r>
              <a:rPr lang="en-CA" dirty="0">
                <a:solidFill>
                  <a:prstClr val="black"/>
                </a:solidFill>
                <a:latin typeface="Calibri" panose="020F0502020204030204"/>
              </a:rPr>
              <a:t>“Why do you think you are having difficulty remembering to take your medications?”</a:t>
            </a:r>
          </a:p>
          <a:p>
            <a:pPr marL="800100" lvl="1" indent="-342900">
              <a:spcAft>
                <a:spcPts val="600"/>
              </a:spcAft>
              <a:buFont typeface="+mj-lt"/>
              <a:buAutoNum type="alphaLcParenR"/>
              <a:defRPr/>
            </a:pPr>
            <a:r>
              <a:rPr lang="en-CA" dirty="0">
                <a:solidFill>
                  <a:prstClr val="black"/>
                </a:solidFill>
                <a:latin typeface="Calibri" panose="020F0502020204030204"/>
              </a:rPr>
              <a:t>“How about using a pill organizer to help you organize your medications?”</a:t>
            </a:r>
          </a:p>
          <a:p>
            <a:pPr marL="800100" lvl="1" indent="-342900">
              <a:spcAft>
                <a:spcPts val="600"/>
              </a:spcAft>
              <a:buFont typeface="+mj-lt"/>
              <a:buAutoNum type="alphaLcParenR"/>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“How can you forget to take your daily medications?”</a:t>
            </a:r>
          </a:p>
          <a:p>
            <a:pPr marL="800100" lvl="1" indent="-342900">
              <a:spcAft>
                <a:spcPts val="600"/>
              </a:spcAft>
              <a:buFont typeface="+mj-lt"/>
              <a:buAutoNum type="alphaLcParenR"/>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“How many medications do you take each </a:t>
            </a:r>
            <a:r>
              <a:rPr lang="en-CA" dirty="0">
                <a:solidFill>
                  <a:prstClr val="black"/>
                </a:solidFill>
                <a:latin typeface="Calibri" panose="020F0502020204030204"/>
              </a:rPr>
              <a:t>day?”</a:t>
            </a:r>
            <a:endParaRPr kumimoji="0" lang="en-CA"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F6C0844-E951-4464-84D8-A3AE5837A70E}"/>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b="1" spc="-50" dirty="0"/>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9" name="Rectangle 8">
            <a:extLst>
              <a:ext uri="{FF2B5EF4-FFF2-40B4-BE49-F238E27FC236}">
                <a16:creationId xmlns:a16="http://schemas.microsoft.com/office/drawing/2014/main" xmlns="" id="{6EC426FF-9DFC-4AA0-86BC-6F33764358AE}"/>
              </a:ext>
            </a:extLst>
          </p:cNvPr>
          <p:cNvSpPr/>
          <p:nvPr/>
        </p:nvSpPr>
        <p:spPr>
          <a:xfrm>
            <a:off x="9050989" y="3943596"/>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a:solidFill>
                  <a:srgbClr val="F26523"/>
                </a:solidFill>
              </a:rPr>
              <a:t>Medication Adherence assessment and management</a:t>
            </a:r>
            <a:endParaRPr lang="en-CA" sz="2000" b="1" dirty="0">
              <a:solidFill>
                <a:srgbClr val="F26523"/>
              </a:solidFill>
            </a:endParaRPr>
          </a:p>
        </p:txBody>
      </p:sp>
      <p:sp>
        <p:nvSpPr>
          <p:cNvPr id="8"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Case Study: Mr. V.</a:t>
            </a:r>
            <a:endParaRPr lang="en-US" dirty="0"/>
          </a:p>
        </p:txBody>
      </p:sp>
    </p:spTree>
    <p:extLst>
      <p:ext uri="{BB962C8B-B14F-4D97-AF65-F5344CB8AC3E}">
        <p14:creationId xmlns:p14="http://schemas.microsoft.com/office/powerpoint/2010/main" val="2324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3BB682A-0BC5-4857-9939-66C2E166895F}"/>
              </a:ext>
            </a:extLst>
          </p:cNvPr>
          <p:cNvSpPr txBox="1"/>
          <p:nvPr/>
        </p:nvSpPr>
        <p:spPr>
          <a:xfrm>
            <a:off x="602876" y="1364105"/>
            <a:ext cx="6086682" cy="3093154"/>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Developing tailored interventions requires a combination of behavioural and educational strategies.</a:t>
            </a:r>
          </a:p>
          <a:p>
            <a:pPr marR="0" lvl="0" algn="l" defTabSz="457200" rtl="0" eaLnBrk="1" fontAlgn="auto" latinLnBrk="0" hangingPunct="1">
              <a:lnSpc>
                <a:spcPct val="100000"/>
              </a:lnSpc>
              <a:spcBef>
                <a:spcPts val="0"/>
              </a:spcBef>
              <a:spcAft>
                <a:spcPts val="0"/>
              </a:spcAft>
              <a:buClrTx/>
              <a:buSzTx/>
              <a:tabLst/>
              <a:defRPr/>
            </a:pPr>
            <a:endParaRPr lang="en-CA"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Which of the following interventions are likely to help Mr. V. adhere to his prescribed medications?</a:t>
            </a:r>
          </a:p>
          <a:p>
            <a:pPr marR="0" lvl="0" algn="l" defTabSz="457200" rtl="0" eaLnBrk="1" fontAlgn="auto" latinLnBrk="0" hangingPunct="1">
              <a:lnSpc>
                <a:spcPct val="100000"/>
              </a:lnSpc>
              <a:spcBef>
                <a:spcPts val="0"/>
              </a:spcBef>
              <a:spcAft>
                <a:spcPts val="0"/>
              </a:spcAft>
              <a:buClrTx/>
              <a:buSzTx/>
              <a:tabLst/>
              <a:defRPr/>
            </a:pPr>
            <a:endParaRPr kumimoji="0" lang="en-CA"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spcAft>
                <a:spcPts val="600"/>
              </a:spcAft>
              <a:buFont typeface="+mj-lt"/>
              <a:buAutoNum type="alphaLcParenR"/>
              <a:defRPr/>
            </a:pPr>
            <a:r>
              <a:rPr lang="en-CA" dirty="0">
                <a:solidFill>
                  <a:prstClr val="black"/>
                </a:solidFill>
                <a:latin typeface="Calibri" panose="020F0502020204030204"/>
              </a:rPr>
              <a:t>Simplifying medication regimens</a:t>
            </a:r>
          </a:p>
          <a:p>
            <a:pPr marL="800100" lvl="1" indent="-342900">
              <a:spcAft>
                <a:spcPts val="600"/>
              </a:spcAft>
              <a:buFont typeface="+mj-lt"/>
              <a:buAutoNum type="alphaLcParenR"/>
              <a:defRPr/>
            </a:pPr>
            <a:r>
              <a:rPr lang="en-CA" dirty="0">
                <a:solidFill>
                  <a:prstClr val="black"/>
                </a:solidFill>
                <a:latin typeface="Calibri" panose="020F0502020204030204"/>
              </a:rPr>
              <a:t>Blister packaging</a:t>
            </a:r>
          </a:p>
          <a:p>
            <a:pPr marL="800100" lvl="1" indent="-342900">
              <a:spcAft>
                <a:spcPts val="600"/>
              </a:spcAft>
              <a:buFont typeface="+mj-lt"/>
              <a:buAutoNum type="alphaLcParenR"/>
              <a:defRPr/>
            </a:pPr>
            <a:r>
              <a:rPr lang="en-CA" dirty="0">
                <a:solidFill>
                  <a:prstClr val="black"/>
                </a:solidFill>
                <a:latin typeface="Calibri" panose="020F0502020204030204"/>
              </a:rPr>
              <a:t>Providing education on his medications</a:t>
            </a:r>
          </a:p>
          <a:p>
            <a:pPr marL="800100" lvl="1" indent="-342900">
              <a:spcAft>
                <a:spcPts val="600"/>
              </a:spcAft>
              <a:buFont typeface="+mj-lt"/>
              <a:buAutoNum type="alphaLcParenR"/>
              <a:defRPr/>
            </a:pPr>
            <a:r>
              <a:rPr lang="en-CA" dirty="0">
                <a:solidFill>
                  <a:prstClr val="black"/>
                </a:solidFill>
                <a:latin typeface="Calibri" panose="020F0502020204030204"/>
              </a:rPr>
              <a:t>All of the above</a:t>
            </a:r>
          </a:p>
        </p:txBody>
      </p:sp>
      <p:sp>
        <p:nvSpPr>
          <p:cNvPr id="6" name="TextBox 5">
            <a:extLst>
              <a:ext uri="{FF2B5EF4-FFF2-40B4-BE49-F238E27FC236}">
                <a16:creationId xmlns:a16="http://schemas.microsoft.com/office/drawing/2014/main" xmlns="" id="{EF6C0844-E951-4464-84D8-A3AE5837A70E}"/>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b="1" spc="-50" dirty="0"/>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9" name="Rectangle 8">
            <a:extLst>
              <a:ext uri="{FF2B5EF4-FFF2-40B4-BE49-F238E27FC236}">
                <a16:creationId xmlns:a16="http://schemas.microsoft.com/office/drawing/2014/main" xmlns="" id="{6EC426FF-9DFC-4AA0-86BC-6F33764358AE}"/>
              </a:ext>
            </a:extLst>
          </p:cNvPr>
          <p:cNvSpPr/>
          <p:nvPr/>
        </p:nvSpPr>
        <p:spPr>
          <a:xfrm>
            <a:off x="9050989" y="3943588"/>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US" sz="2000" b="1" dirty="0">
                <a:solidFill>
                  <a:srgbClr val="F26523"/>
                </a:solidFill>
              </a:rPr>
              <a:t>Medication Adherence assessment and management</a:t>
            </a:r>
            <a:endParaRPr lang="en-CA" sz="2000" b="1" dirty="0">
              <a:solidFill>
                <a:srgbClr val="F26523"/>
              </a:solidFill>
            </a:endParaRPr>
          </a:p>
        </p:txBody>
      </p:sp>
      <p:sp>
        <p:nvSpPr>
          <p:cNvPr id="8" name="Title 1">
            <a:extLst>
              <a:ext uri="{FF2B5EF4-FFF2-40B4-BE49-F238E27FC236}">
                <a16:creationId xmlns:a16="http://schemas.microsoft.com/office/drawing/2014/main" xmlns="" id="{7553416F-C95F-E240-89B2-AD0AF819DC2C}"/>
              </a:ext>
            </a:extLst>
          </p:cNvPr>
          <p:cNvSpPr txBox="1">
            <a:spLocks/>
          </p:cNvSpPr>
          <p:nvPr/>
        </p:nvSpPr>
        <p:spPr>
          <a:xfrm>
            <a:off x="602876" y="267600"/>
            <a:ext cx="6209707" cy="3653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Case Study: Mr. V.</a:t>
            </a:r>
            <a:endParaRPr lang="en-US" dirty="0"/>
          </a:p>
        </p:txBody>
      </p:sp>
    </p:spTree>
    <p:extLst>
      <p:ext uri="{BB962C8B-B14F-4D97-AF65-F5344CB8AC3E}">
        <p14:creationId xmlns:p14="http://schemas.microsoft.com/office/powerpoint/2010/main" val="286498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8E432A8-06CA-0B46-A39B-56A9DF864F1E}"/>
              </a:ext>
            </a:extLst>
          </p:cNvPr>
          <p:cNvSpPr>
            <a:spLocks noGrp="1"/>
          </p:cNvSpPr>
          <p:nvPr>
            <p:ph type="title"/>
          </p:nvPr>
        </p:nvSpPr>
        <p:spPr/>
        <p:txBody>
          <a:bodyPr>
            <a:normAutofit/>
          </a:bodyPr>
          <a:lstStyle/>
          <a:p>
            <a:pPr>
              <a:spcBef>
                <a:spcPts val="1000"/>
              </a:spcBef>
            </a:pPr>
            <a:r>
              <a:rPr lang="en-US" dirty="0"/>
              <a:t>Summary</a:t>
            </a:r>
          </a:p>
        </p:txBody>
      </p:sp>
      <p:sp>
        <p:nvSpPr>
          <p:cNvPr id="7" name="Rectangle 6">
            <a:extLst>
              <a:ext uri="{FF2B5EF4-FFF2-40B4-BE49-F238E27FC236}">
                <a16:creationId xmlns:a16="http://schemas.microsoft.com/office/drawing/2014/main" xmlns="" id="{C1E9A74E-F7C4-7942-9041-4A168DD07B3D}"/>
              </a:ext>
            </a:extLst>
          </p:cNvPr>
          <p:cNvSpPr/>
          <p:nvPr/>
        </p:nvSpPr>
        <p:spPr>
          <a:xfrm>
            <a:off x="9050989" y="4385475"/>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xmlns="" id="{D5BF96E9-2BD8-485C-8F40-EAADDC871C67}"/>
              </a:ext>
            </a:extLst>
          </p:cNvPr>
          <p:cNvSpPr txBox="1">
            <a:spLocks/>
          </p:cNvSpPr>
          <p:nvPr/>
        </p:nvSpPr>
        <p:spPr>
          <a:xfrm>
            <a:off x="513760" y="1041363"/>
            <a:ext cx="6416430" cy="45247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26523"/>
              </a:buClr>
              <a:buFont typeface="Wingdings" panose="05000000000000000000" pitchFamily="2" charset="2"/>
              <a:buChar char="§"/>
            </a:pPr>
            <a:r>
              <a:rPr lang="en-CA" sz="1800" dirty="0">
                <a:latin typeface="Calibri" panose="020F0502020204030204" pitchFamily="34" charset="0"/>
                <a:cs typeface="Calibri" panose="020F0502020204030204" pitchFamily="34" charset="0"/>
              </a:rPr>
              <a:t>Medication adherence can impact quality of life, health outcomes, and healthcare costs</a:t>
            </a:r>
          </a:p>
          <a:p>
            <a:pPr>
              <a:buClr>
                <a:srgbClr val="F26523"/>
              </a:buClr>
              <a:buFont typeface="Wingdings" panose="05000000000000000000" pitchFamily="2" charset="2"/>
              <a:buChar char="§"/>
            </a:pPr>
            <a:r>
              <a:rPr lang="en-CA" sz="1800" dirty="0">
                <a:latin typeface="Calibri" panose="020F0502020204030204" pitchFamily="34" charset="0"/>
                <a:cs typeface="Calibri" panose="020F0502020204030204" pitchFamily="34" charset="0"/>
              </a:rPr>
              <a:t>Several factors influence a person’s health behaviour, which may lead to intentional or unintentional </a:t>
            </a:r>
            <a:r>
              <a:rPr lang="en-CA" sz="1800" dirty="0" smtClean="0">
                <a:latin typeface="Calibri" panose="020F0502020204030204" pitchFamily="34" charset="0"/>
                <a:cs typeface="Calibri" panose="020F0502020204030204" pitchFamily="34" charset="0"/>
              </a:rPr>
              <a:t>non-adherence </a:t>
            </a:r>
            <a:endParaRPr lang="en-CA" sz="1800" dirty="0">
              <a:latin typeface="Calibri" panose="020F0502020204030204" pitchFamily="34" charset="0"/>
              <a:cs typeface="Calibri" panose="020F0502020204030204" pitchFamily="34" charset="0"/>
            </a:endParaRPr>
          </a:p>
          <a:p>
            <a:pPr>
              <a:buClr>
                <a:srgbClr val="F26523"/>
              </a:buClr>
              <a:buFont typeface="Wingdings" panose="05000000000000000000" pitchFamily="2" charset="2"/>
              <a:buChar char="§"/>
            </a:pPr>
            <a:r>
              <a:rPr lang="en-CA" sz="1800" dirty="0">
                <a:latin typeface="Calibri" panose="020F0502020204030204" pitchFamily="34" charset="0"/>
                <a:cs typeface="Calibri" panose="020F0502020204030204" pitchFamily="34" charset="0"/>
              </a:rPr>
              <a:t>Assess adherence using a blame-free and non-judgemental approach</a:t>
            </a:r>
          </a:p>
          <a:p>
            <a:pPr>
              <a:buClr>
                <a:srgbClr val="F26523"/>
              </a:buClr>
              <a:buFont typeface="Wingdings" panose="05000000000000000000" pitchFamily="2" charset="2"/>
              <a:buChar char="§"/>
            </a:pPr>
            <a:r>
              <a:rPr lang="en-CA" sz="1800" dirty="0">
                <a:latin typeface="Calibri" panose="020F0502020204030204" pitchFamily="34" charset="0"/>
                <a:cs typeface="Calibri" panose="020F0502020204030204" pitchFamily="34" charset="0"/>
              </a:rPr>
              <a:t>Effective strategies to improve adherence include behavioural interventions alone or in combination with education interventions</a:t>
            </a:r>
          </a:p>
          <a:p>
            <a:pPr>
              <a:buClr>
                <a:srgbClr val="F26523"/>
              </a:buClr>
              <a:buFont typeface="Wingdings" panose="05000000000000000000" pitchFamily="2" charset="2"/>
              <a:buChar char="§"/>
            </a:pPr>
            <a:r>
              <a:rPr lang="en-CA" sz="1800" dirty="0">
                <a:latin typeface="Calibri" panose="020F0502020204030204" pitchFamily="34" charset="0"/>
                <a:cs typeface="Calibri" panose="020F0502020204030204" pitchFamily="34" charset="0"/>
              </a:rPr>
              <a:t>Align intervention efforts to identified patient needs </a:t>
            </a:r>
          </a:p>
        </p:txBody>
      </p:sp>
      <p:sp>
        <p:nvSpPr>
          <p:cNvPr id="10" name="TextBox 9">
            <a:extLst>
              <a:ext uri="{FF2B5EF4-FFF2-40B4-BE49-F238E27FC236}">
                <a16:creationId xmlns:a16="http://schemas.microsoft.com/office/drawing/2014/main" xmlns="" id="{6D8D76BF-1801-489B-92B3-BCC6D30EBC0F}"/>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b="1" spc="-50" dirty="0"/>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Tree>
    <p:extLst>
      <p:ext uri="{BB962C8B-B14F-4D97-AF65-F5344CB8AC3E}">
        <p14:creationId xmlns:p14="http://schemas.microsoft.com/office/powerpoint/2010/main" val="275758820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8E432A8-06CA-0B46-A39B-56A9DF864F1E}"/>
              </a:ext>
            </a:extLst>
          </p:cNvPr>
          <p:cNvSpPr>
            <a:spLocks noGrp="1"/>
          </p:cNvSpPr>
          <p:nvPr>
            <p:ph type="title"/>
          </p:nvPr>
        </p:nvSpPr>
        <p:spPr/>
        <p:txBody>
          <a:bodyPr>
            <a:normAutofit/>
          </a:bodyPr>
          <a:lstStyle/>
          <a:p>
            <a:pPr>
              <a:spcBef>
                <a:spcPts val="1000"/>
              </a:spcBef>
            </a:pPr>
            <a:r>
              <a:rPr lang="en-CA" dirty="0"/>
              <a:t>The senior friendly approach</a:t>
            </a:r>
            <a:endParaRPr lang="en-US" dirty="0"/>
          </a:p>
        </p:txBody>
      </p:sp>
      <p:sp>
        <p:nvSpPr>
          <p:cNvPr id="53" name="TextBox 52">
            <a:extLst>
              <a:ext uri="{FF2B5EF4-FFF2-40B4-BE49-F238E27FC236}">
                <a16:creationId xmlns:a16="http://schemas.microsoft.com/office/drawing/2014/main" xmlns="" id="{E778475B-59F8-BF4B-9ADA-C961DEB376D1}"/>
              </a:ext>
            </a:extLst>
          </p:cNvPr>
          <p:cNvSpPr txBox="1"/>
          <p:nvPr/>
        </p:nvSpPr>
        <p:spPr>
          <a:xfrm>
            <a:off x="602875" y="730459"/>
            <a:ext cx="5120592" cy="646331"/>
          </a:xfrm>
          <a:prstGeom prst="rect">
            <a:avLst/>
          </a:prstGeom>
          <a:noFill/>
        </p:spPr>
        <p:txBody>
          <a:bodyPr wrap="square" rtlCol="0">
            <a:spAutoFit/>
          </a:bodyPr>
          <a:lstStyle/>
          <a:p>
            <a:r>
              <a:rPr lang="en-CA" dirty="0"/>
              <a:t>How all healthcare providers can address medication adherence using a </a:t>
            </a:r>
            <a:r>
              <a:rPr lang="en-CA" b="1" dirty="0"/>
              <a:t>senior friendly care </a:t>
            </a:r>
            <a:r>
              <a:rPr lang="en-CA" dirty="0"/>
              <a:t>approach</a:t>
            </a:r>
            <a:endParaRPr lang="en-US" dirty="0"/>
          </a:p>
        </p:txBody>
      </p:sp>
      <p:sp>
        <p:nvSpPr>
          <p:cNvPr id="28" name="TextBox 27">
            <a:extLst>
              <a:ext uri="{FF2B5EF4-FFF2-40B4-BE49-F238E27FC236}">
                <a16:creationId xmlns:a16="http://schemas.microsoft.com/office/drawing/2014/main" xmlns="" id="{7236D521-FC3D-1447-B006-208872D628CE}"/>
              </a:ext>
            </a:extLst>
          </p:cNvPr>
          <p:cNvSpPr txBox="1"/>
          <p:nvPr/>
        </p:nvSpPr>
        <p:spPr>
          <a:xfrm>
            <a:off x="3621054" y="1831049"/>
            <a:ext cx="3402731" cy="584775"/>
          </a:xfrm>
          <a:prstGeom prst="rect">
            <a:avLst/>
          </a:prstGeom>
          <a:noFill/>
        </p:spPr>
        <p:txBody>
          <a:bodyPr wrap="square" rtlCol="0">
            <a:spAutoFit/>
          </a:bodyPr>
          <a:lstStyle/>
          <a:p>
            <a:pPr marL="171450" indent="-171450">
              <a:buFont typeface="Arial" panose="020B0604020202020204" pitchFamily="34" charset="0"/>
              <a:buChar char="•"/>
            </a:pPr>
            <a:r>
              <a:rPr lang="en-CA" sz="1600" dirty="0">
                <a:solidFill>
                  <a:prstClr val="black"/>
                </a:solidFill>
              </a:rPr>
              <a:t>Leadership-supported education on approaches to improve adherence </a:t>
            </a:r>
          </a:p>
        </p:txBody>
      </p:sp>
      <p:sp>
        <p:nvSpPr>
          <p:cNvPr id="29" name="TextBox 28">
            <a:extLst>
              <a:ext uri="{FF2B5EF4-FFF2-40B4-BE49-F238E27FC236}">
                <a16:creationId xmlns:a16="http://schemas.microsoft.com/office/drawing/2014/main" xmlns="" id="{7236D521-FC3D-1447-B006-208872D628CE}"/>
              </a:ext>
            </a:extLst>
          </p:cNvPr>
          <p:cNvSpPr txBox="1"/>
          <p:nvPr/>
        </p:nvSpPr>
        <p:spPr>
          <a:xfrm>
            <a:off x="4154457" y="2888868"/>
            <a:ext cx="2973440" cy="584775"/>
          </a:xfrm>
          <a:prstGeom prst="rect">
            <a:avLst/>
          </a:prstGeom>
          <a:noFill/>
        </p:spPr>
        <p:txBody>
          <a:bodyPr wrap="square" rtlCol="0">
            <a:spAutoFit/>
          </a:bodyPr>
          <a:lstStyle/>
          <a:p>
            <a:pPr marL="171450" indent="-171450">
              <a:buFont typeface="Arial" panose="020B0604020202020204" pitchFamily="34" charset="0"/>
              <a:buChar char="•"/>
            </a:pPr>
            <a:r>
              <a:rPr lang="en-CA" sz="1600" dirty="0">
                <a:solidFill>
                  <a:prstClr val="black"/>
                </a:solidFill>
              </a:rPr>
              <a:t>Empathetic attitude</a:t>
            </a:r>
          </a:p>
          <a:p>
            <a:pPr marL="171450" indent="-171450">
              <a:buFont typeface="Arial" panose="020B0604020202020204" pitchFamily="34" charset="0"/>
              <a:buChar char="•"/>
            </a:pPr>
            <a:r>
              <a:rPr lang="en-CA" sz="1600" dirty="0">
                <a:solidFill>
                  <a:prstClr val="black"/>
                </a:solidFill>
              </a:rPr>
              <a:t>Motivational Interviewing</a:t>
            </a:r>
          </a:p>
        </p:txBody>
      </p:sp>
      <p:sp>
        <p:nvSpPr>
          <p:cNvPr id="30" name="TextBox 29">
            <a:extLst>
              <a:ext uri="{FF2B5EF4-FFF2-40B4-BE49-F238E27FC236}">
                <a16:creationId xmlns:a16="http://schemas.microsoft.com/office/drawing/2014/main" xmlns="" id="{7236D521-FC3D-1447-B006-208872D628CE}"/>
              </a:ext>
            </a:extLst>
          </p:cNvPr>
          <p:cNvSpPr txBox="1"/>
          <p:nvPr/>
        </p:nvSpPr>
        <p:spPr>
          <a:xfrm>
            <a:off x="4171690" y="3844657"/>
            <a:ext cx="2852096" cy="830997"/>
          </a:xfrm>
          <a:prstGeom prst="rect">
            <a:avLst/>
          </a:prstGeom>
          <a:noFill/>
        </p:spPr>
        <p:txBody>
          <a:bodyPr wrap="square" rtlCol="0">
            <a:spAutoFit/>
          </a:bodyPr>
          <a:lstStyle/>
          <a:p>
            <a:pPr marL="171450" indent="-171450">
              <a:buFont typeface="Arial" panose="020B0604020202020204" pitchFamily="34" charset="0"/>
              <a:buChar char="•"/>
            </a:pPr>
            <a:r>
              <a:rPr lang="en-CA" sz="1600" dirty="0">
                <a:solidFill>
                  <a:prstClr val="black"/>
                </a:solidFill>
              </a:rPr>
              <a:t>Avoid “one size fits all” interventions</a:t>
            </a:r>
          </a:p>
          <a:p>
            <a:pPr marL="171450" indent="-171450">
              <a:buFont typeface="Arial" panose="020B0604020202020204" pitchFamily="34" charset="0"/>
              <a:buChar char="•"/>
            </a:pPr>
            <a:r>
              <a:rPr lang="en-CA" sz="1600" dirty="0">
                <a:solidFill>
                  <a:prstClr val="black"/>
                </a:solidFill>
              </a:rPr>
              <a:t>Support further research</a:t>
            </a:r>
          </a:p>
        </p:txBody>
      </p:sp>
      <p:sp>
        <p:nvSpPr>
          <p:cNvPr id="32" name="TextBox 31">
            <a:extLst>
              <a:ext uri="{FF2B5EF4-FFF2-40B4-BE49-F238E27FC236}">
                <a16:creationId xmlns:a16="http://schemas.microsoft.com/office/drawing/2014/main" xmlns="" id="{7236D521-FC3D-1447-B006-208872D628CE}"/>
              </a:ext>
            </a:extLst>
          </p:cNvPr>
          <p:cNvSpPr txBox="1"/>
          <p:nvPr/>
        </p:nvSpPr>
        <p:spPr>
          <a:xfrm>
            <a:off x="3621057" y="4871638"/>
            <a:ext cx="3402729" cy="1077218"/>
          </a:xfrm>
          <a:prstGeom prst="rect">
            <a:avLst/>
          </a:prstGeom>
          <a:noFill/>
        </p:spPr>
        <p:txBody>
          <a:bodyPr wrap="square" rtlCol="0">
            <a:spAutoFit/>
          </a:bodyPr>
          <a:lstStyle/>
          <a:p>
            <a:pPr marL="171450" indent="-171450">
              <a:buFont typeface="Arial" panose="020B0604020202020204" pitchFamily="34" charset="0"/>
              <a:buChar char="•"/>
            </a:pPr>
            <a:r>
              <a:rPr lang="en-CA" sz="1600" dirty="0" smtClean="0">
                <a:solidFill>
                  <a:prstClr val="black"/>
                </a:solidFill>
              </a:rPr>
              <a:t>Ensure medication packaging is easy to open.</a:t>
            </a:r>
          </a:p>
          <a:p>
            <a:pPr marL="171450" indent="-171450">
              <a:buFont typeface="Arial" panose="020B0604020202020204" pitchFamily="34" charset="0"/>
              <a:buChar char="•"/>
            </a:pPr>
            <a:r>
              <a:rPr lang="en-CA" sz="1600" dirty="0" smtClean="0">
                <a:solidFill>
                  <a:prstClr val="black"/>
                </a:solidFill>
              </a:rPr>
              <a:t>Use </a:t>
            </a:r>
            <a:r>
              <a:rPr lang="en-CA" sz="1600" dirty="0">
                <a:solidFill>
                  <a:prstClr val="black"/>
                </a:solidFill>
              </a:rPr>
              <a:t>senior friendly dosing aids to prevent medication dosing errors.</a:t>
            </a:r>
          </a:p>
        </p:txBody>
      </p:sp>
      <p:sp>
        <p:nvSpPr>
          <p:cNvPr id="25" name="Rounded Rectangle 24">
            <a:extLst>
              <a:ext uri="{FF2B5EF4-FFF2-40B4-BE49-F238E27FC236}">
                <a16:creationId xmlns:a16="http://schemas.microsoft.com/office/drawing/2014/main" xmlns="" id="{D6CF970B-AEFE-AC48-9615-033DE6F70C5E}"/>
              </a:ext>
            </a:extLst>
          </p:cNvPr>
          <p:cNvSpPr/>
          <p:nvPr/>
        </p:nvSpPr>
        <p:spPr>
          <a:xfrm>
            <a:off x="1364341" y="1954683"/>
            <a:ext cx="2120797" cy="554633"/>
          </a:xfrm>
          <a:prstGeom prst="roundRect">
            <a:avLst>
              <a:gd name="adj" fmla="val 9004"/>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xmlns="" id="{F41DCA60-2F00-F248-82BC-5D9B159A2D85}"/>
              </a:ext>
            </a:extLst>
          </p:cNvPr>
          <p:cNvSpPr/>
          <p:nvPr/>
        </p:nvSpPr>
        <p:spPr>
          <a:xfrm>
            <a:off x="1923696" y="2951114"/>
            <a:ext cx="2120797" cy="554633"/>
          </a:xfrm>
          <a:prstGeom prst="roundRect">
            <a:avLst>
              <a:gd name="adj" fmla="val 9004"/>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86608AA6-4C21-634C-AEDA-182B86719DED}"/>
              </a:ext>
            </a:extLst>
          </p:cNvPr>
          <p:cNvSpPr txBox="1"/>
          <p:nvPr/>
        </p:nvSpPr>
        <p:spPr>
          <a:xfrm>
            <a:off x="1362492" y="2068531"/>
            <a:ext cx="2137688" cy="307777"/>
          </a:xfrm>
          <a:prstGeom prst="rect">
            <a:avLst/>
          </a:prstGeom>
          <a:noFill/>
        </p:spPr>
        <p:txBody>
          <a:bodyPr wrap="square" rtlCol="0">
            <a:spAutoFit/>
          </a:bodyPr>
          <a:lstStyle/>
          <a:p>
            <a:pPr algn="ctr"/>
            <a:r>
              <a:rPr lang="en-US" sz="1400" b="1" dirty="0">
                <a:solidFill>
                  <a:schemeClr val="bg1"/>
                </a:solidFill>
              </a:rPr>
              <a:t>Organizational Support</a:t>
            </a:r>
            <a:endParaRPr lang="en-US" sz="1400" dirty="0">
              <a:solidFill>
                <a:schemeClr val="bg1"/>
              </a:solidFill>
            </a:endParaRPr>
          </a:p>
        </p:txBody>
      </p:sp>
      <p:sp>
        <p:nvSpPr>
          <p:cNvPr id="35" name="TextBox 34">
            <a:extLst>
              <a:ext uri="{FF2B5EF4-FFF2-40B4-BE49-F238E27FC236}">
                <a16:creationId xmlns:a16="http://schemas.microsoft.com/office/drawing/2014/main" xmlns="" id="{CE017A5F-9C27-A242-8828-301BB390ED65}"/>
              </a:ext>
            </a:extLst>
          </p:cNvPr>
          <p:cNvSpPr txBox="1"/>
          <p:nvPr/>
        </p:nvSpPr>
        <p:spPr>
          <a:xfrm>
            <a:off x="1911641" y="2970341"/>
            <a:ext cx="2106015" cy="523220"/>
          </a:xfrm>
          <a:prstGeom prst="rect">
            <a:avLst/>
          </a:prstGeom>
          <a:noFill/>
        </p:spPr>
        <p:txBody>
          <a:bodyPr wrap="square" rtlCol="0">
            <a:spAutoFit/>
          </a:bodyPr>
          <a:lstStyle/>
          <a:p>
            <a:pPr algn="ctr"/>
            <a:r>
              <a:rPr lang="en-US" sz="1400" b="1" dirty="0">
                <a:solidFill>
                  <a:schemeClr val="bg1"/>
                </a:solidFill>
              </a:rPr>
              <a:t>Emotional &amp; </a:t>
            </a:r>
            <a:br>
              <a:rPr lang="en-US" sz="1400" b="1" dirty="0">
                <a:solidFill>
                  <a:schemeClr val="bg1"/>
                </a:solidFill>
              </a:rPr>
            </a:br>
            <a:r>
              <a:rPr lang="en-US" sz="1400" b="1" dirty="0" err="1">
                <a:solidFill>
                  <a:schemeClr val="bg1"/>
                </a:solidFill>
              </a:rPr>
              <a:t>Behavioural</a:t>
            </a:r>
            <a:r>
              <a:rPr lang="en-US" sz="1400" b="1" dirty="0">
                <a:solidFill>
                  <a:schemeClr val="bg1"/>
                </a:solidFill>
              </a:rPr>
              <a:t> Environment</a:t>
            </a:r>
            <a:endParaRPr lang="en-US" sz="1400" dirty="0">
              <a:solidFill>
                <a:schemeClr val="bg1"/>
              </a:solidFill>
            </a:endParaRPr>
          </a:p>
        </p:txBody>
      </p:sp>
      <p:sp>
        <p:nvSpPr>
          <p:cNvPr id="36" name="Rounded Rectangle 35">
            <a:extLst>
              <a:ext uri="{FF2B5EF4-FFF2-40B4-BE49-F238E27FC236}">
                <a16:creationId xmlns:a16="http://schemas.microsoft.com/office/drawing/2014/main" xmlns="" id="{71860D92-A252-AA48-9145-EEC46016FE7F}"/>
              </a:ext>
            </a:extLst>
          </p:cNvPr>
          <p:cNvSpPr/>
          <p:nvPr/>
        </p:nvSpPr>
        <p:spPr>
          <a:xfrm>
            <a:off x="1943387" y="4004217"/>
            <a:ext cx="2120797" cy="554633"/>
          </a:xfrm>
          <a:prstGeom prst="roundRect">
            <a:avLst>
              <a:gd name="adj" fmla="val 9004"/>
            </a:avLst>
          </a:prstGeom>
          <a:solidFill>
            <a:srgbClr val="3D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BC67CBCB-4AE4-5A48-A2B6-A757FA43D2D4}"/>
              </a:ext>
            </a:extLst>
          </p:cNvPr>
          <p:cNvSpPr txBox="1"/>
          <p:nvPr/>
        </p:nvSpPr>
        <p:spPr>
          <a:xfrm>
            <a:off x="1918379" y="4037246"/>
            <a:ext cx="2048979" cy="523220"/>
          </a:xfrm>
          <a:prstGeom prst="rect">
            <a:avLst/>
          </a:prstGeom>
          <a:noFill/>
        </p:spPr>
        <p:txBody>
          <a:bodyPr wrap="square" rtlCol="0">
            <a:spAutoFit/>
          </a:bodyPr>
          <a:lstStyle/>
          <a:p>
            <a:pPr algn="ctr"/>
            <a:r>
              <a:rPr lang="en-US" sz="1400" b="1" dirty="0">
                <a:solidFill>
                  <a:schemeClr val="bg1"/>
                </a:solidFill>
              </a:rPr>
              <a:t>Ethics in Clinical Care and Research</a:t>
            </a:r>
            <a:endParaRPr lang="en-US" sz="1400" dirty="0">
              <a:solidFill>
                <a:schemeClr val="bg1"/>
              </a:solidFill>
            </a:endParaRPr>
          </a:p>
        </p:txBody>
      </p:sp>
      <p:sp>
        <p:nvSpPr>
          <p:cNvPr id="38" name="Rounded Rectangle 37">
            <a:extLst>
              <a:ext uri="{FF2B5EF4-FFF2-40B4-BE49-F238E27FC236}">
                <a16:creationId xmlns:a16="http://schemas.microsoft.com/office/drawing/2014/main" xmlns="" id="{E3A3AF0A-1D37-AB46-BB3F-50CBF39EF8E4}"/>
              </a:ext>
            </a:extLst>
          </p:cNvPr>
          <p:cNvSpPr/>
          <p:nvPr/>
        </p:nvSpPr>
        <p:spPr>
          <a:xfrm>
            <a:off x="1362492" y="5017927"/>
            <a:ext cx="2120797" cy="554633"/>
          </a:xfrm>
          <a:prstGeom prst="roundRect">
            <a:avLst>
              <a:gd name="adj" fmla="val 9004"/>
            </a:avLst>
          </a:prstGeom>
          <a:solidFill>
            <a:srgbClr val="6A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4EACAFEC-3A09-8E4E-BFE7-F380018D530E}"/>
              </a:ext>
            </a:extLst>
          </p:cNvPr>
          <p:cNvSpPr txBox="1"/>
          <p:nvPr/>
        </p:nvSpPr>
        <p:spPr>
          <a:xfrm>
            <a:off x="1366551" y="5141354"/>
            <a:ext cx="2116737" cy="307777"/>
          </a:xfrm>
          <a:prstGeom prst="rect">
            <a:avLst/>
          </a:prstGeom>
          <a:noFill/>
        </p:spPr>
        <p:txBody>
          <a:bodyPr wrap="square" rtlCol="0">
            <a:spAutoFit/>
          </a:bodyPr>
          <a:lstStyle/>
          <a:p>
            <a:pPr algn="ctr"/>
            <a:r>
              <a:rPr lang="en-US" sz="1400" b="1" dirty="0">
                <a:solidFill>
                  <a:schemeClr val="bg1"/>
                </a:solidFill>
              </a:rPr>
              <a:t>Physical Environment</a:t>
            </a:r>
            <a:endParaRPr lang="en-US" sz="1400" dirty="0">
              <a:solidFill>
                <a:schemeClr val="bg1"/>
              </a:solidFill>
            </a:endParaRPr>
          </a:p>
        </p:txBody>
      </p:sp>
      <p:cxnSp>
        <p:nvCxnSpPr>
          <p:cNvPr id="43" name="Straight Connector 42">
            <a:extLst>
              <a:ext uri="{FF2B5EF4-FFF2-40B4-BE49-F238E27FC236}">
                <a16:creationId xmlns:a16="http://schemas.microsoft.com/office/drawing/2014/main" xmlns="" id="{3F72550F-9F5A-0D4D-B22E-CCE8E4263960}"/>
              </a:ext>
            </a:extLst>
          </p:cNvPr>
          <p:cNvCxnSpPr>
            <a:cxnSpLocks/>
          </p:cNvCxnSpPr>
          <p:nvPr/>
        </p:nvCxnSpPr>
        <p:spPr>
          <a:xfrm flipH="1">
            <a:off x="180871" y="3218181"/>
            <a:ext cx="1884652" cy="357116"/>
          </a:xfrm>
          <a:prstGeom prst="line">
            <a:avLst/>
          </a:prstGeom>
          <a:ln w="38100">
            <a:solidFill>
              <a:srgbClr val="0078B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621AA2F0-7C07-CE4C-B4A2-EF13A84A3FBE}"/>
              </a:ext>
            </a:extLst>
          </p:cNvPr>
          <p:cNvCxnSpPr>
            <a:cxnSpLocks/>
          </p:cNvCxnSpPr>
          <p:nvPr/>
        </p:nvCxnSpPr>
        <p:spPr>
          <a:xfrm flipH="1" flipV="1">
            <a:off x="180871" y="3616647"/>
            <a:ext cx="1884652" cy="629560"/>
          </a:xfrm>
          <a:prstGeom prst="line">
            <a:avLst/>
          </a:prstGeom>
          <a:ln w="38100">
            <a:solidFill>
              <a:srgbClr val="3DB44B"/>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58CD3E3F-3543-FC4D-B4E2-2BDE3C4F4A97}"/>
              </a:ext>
            </a:extLst>
          </p:cNvPr>
          <p:cNvCxnSpPr>
            <a:cxnSpLocks/>
          </p:cNvCxnSpPr>
          <p:nvPr/>
        </p:nvCxnSpPr>
        <p:spPr>
          <a:xfrm flipH="1" flipV="1">
            <a:off x="117446" y="3733101"/>
            <a:ext cx="1250638" cy="1548666"/>
          </a:xfrm>
          <a:prstGeom prst="line">
            <a:avLst/>
          </a:prstGeom>
          <a:ln w="38100">
            <a:solidFill>
              <a:srgbClr val="6A4CA1"/>
            </a:solidFill>
          </a:ln>
        </p:spPr>
        <p:style>
          <a:lnRef idx="1">
            <a:schemeClr val="accent1"/>
          </a:lnRef>
          <a:fillRef idx="0">
            <a:schemeClr val="accent1"/>
          </a:fillRef>
          <a:effectRef idx="0">
            <a:schemeClr val="accent1"/>
          </a:effectRef>
          <a:fontRef idx="minor">
            <a:schemeClr val="tx1"/>
          </a:fontRef>
        </p:style>
      </p:cxnSp>
      <p:sp>
        <p:nvSpPr>
          <p:cNvPr id="56" name="Chord 55">
            <a:extLst>
              <a:ext uri="{FF2B5EF4-FFF2-40B4-BE49-F238E27FC236}">
                <a16:creationId xmlns:a16="http://schemas.microsoft.com/office/drawing/2014/main" xmlns="" id="{6DFAC98E-D500-9745-A908-13D135C51A08}"/>
              </a:ext>
            </a:extLst>
          </p:cNvPr>
          <p:cNvSpPr/>
          <p:nvPr/>
        </p:nvSpPr>
        <p:spPr>
          <a:xfrm rot="13433171">
            <a:off x="-1588956" y="2121034"/>
            <a:ext cx="3231579" cy="3231579"/>
          </a:xfrm>
          <a:prstGeom prst="chord">
            <a:avLst>
              <a:gd name="adj1" fmla="val 2700000"/>
              <a:gd name="adj2" fmla="val 13616265"/>
            </a:avLst>
          </a:prstGeom>
          <a:solidFill>
            <a:srgbClr val="C91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xmlns="" id="{87E6129A-E9EE-7941-8A53-EB4376E08789}"/>
              </a:ext>
            </a:extLst>
          </p:cNvPr>
          <p:cNvSpPr txBox="1"/>
          <p:nvPr/>
        </p:nvSpPr>
        <p:spPr>
          <a:xfrm>
            <a:off x="238486" y="3393866"/>
            <a:ext cx="1164486" cy="646331"/>
          </a:xfrm>
          <a:prstGeom prst="rect">
            <a:avLst/>
          </a:prstGeom>
          <a:noFill/>
        </p:spPr>
        <p:txBody>
          <a:bodyPr wrap="none" rtlCol="0">
            <a:spAutoFit/>
          </a:bodyPr>
          <a:lstStyle/>
          <a:p>
            <a:r>
              <a:rPr lang="en-US" b="1" dirty="0">
                <a:solidFill>
                  <a:schemeClr val="bg1"/>
                </a:solidFill>
              </a:rPr>
              <a:t>Processes </a:t>
            </a:r>
            <a:br>
              <a:rPr lang="en-US" b="1" dirty="0">
                <a:solidFill>
                  <a:schemeClr val="bg1"/>
                </a:solidFill>
              </a:rPr>
            </a:br>
            <a:r>
              <a:rPr lang="en-US" b="1" dirty="0">
                <a:solidFill>
                  <a:schemeClr val="bg1"/>
                </a:solidFill>
              </a:rPr>
              <a:t>of Care</a:t>
            </a:r>
          </a:p>
        </p:txBody>
      </p:sp>
      <p:sp>
        <p:nvSpPr>
          <p:cNvPr id="58" name="Rounded Rectangle 57">
            <a:extLst>
              <a:ext uri="{FF2B5EF4-FFF2-40B4-BE49-F238E27FC236}">
                <a16:creationId xmlns:a16="http://schemas.microsoft.com/office/drawing/2014/main" xmlns="" id="{D83A307F-C2E2-0140-A052-ACF4F7623A61}"/>
              </a:ext>
            </a:extLst>
          </p:cNvPr>
          <p:cNvSpPr/>
          <p:nvPr/>
        </p:nvSpPr>
        <p:spPr>
          <a:xfrm>
            <a:off x="1364341" y="1726083"/>
            <a:ext cx="2120797" cy="760179"/>
          </a:xfrm>
          <a:prstGeom prst="roundRect">
            <a:avLst>
              <a:gd name="adj" fmla="val 9004"/>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xmlns="" id="{78020BFA-A791-CA4B-8B65-DAE1C580ED0E}"/>
              </a:ext>
            </a:extLst>
          </p:cNvPr>
          <p:cNvSpPr txBox="1"/>
          <p:nvPr/>
        </p:nvSpPr>
        <p:spPr>
          <a:xfrm>
            <a:off x="1318281" y="1801471"/>
            <a:ext cx="2137688" cy="646331"/>
          </a:xfrm>
          <a:prstGeom prst="rect">
            <a:avLst/>
          </a:prstGeom>
          <a:noFill/>
        </p:spPr>
        <p:txBody>
          <a:bodyPr wrap="square" rtlCol="0">
            <a:spAutoFit/>
          </a:bodyPr>
          <a:lstStyle/>
          <a:p>
            <a:pPr algn="ctr"/>
            <a:r>
              <a:rPr lang="en-US" b="1" dirty="0">
                <a:solidFill>
                  <a:schemeClr val="bg1"/>
                </a:solidFill>
              </a:rPr>
              <a:t>Organizational Support</a:t>
            </a:r>
            <a:endParaRPr lang="en-US" dirty="0">
              <a:solidFill>
                <a:schemeClr val="bg1"/>
              </a:solidFill>
            </a:endParaRPr>
          </a:p>
        </p:txBody>
      </p:sp>
      <p:sp>
        <p:nvSpPr>
          <p:cNvPr id="60" name="Rounded Rectangle 59">
            <a:extLst>
              <a:ext uri="{FF2B5EF4-FFF2-40B4-BE49-F238E27FC236}">
                <a16:creationId xmlns:a16="http://schemas.microsoft.com/office/drawing/2014/main" xmlns="" id="{54CC1D92-B7AF-5B47-8DBA-E3812E9E50B7}"/>
              </a:ext>
            </a:extLst>
          </p:cNvPr>
          <p:cNvSpPr/>
          <p:nvPr/>
        </p:nvSpPr>
        <p:spPr>
          <a:xfrm>
            <a:off x="1943387" y="3856790"/>
            <a:ext cx="2120797" cy="750588"/>
          </a:xfrm>
          <a:prstGeom prst="roundRect">
            <a:avLst>
              <a:gd name="adj" fmla="val 9004"/>
            </a:avLst>
          </a:prstGeom>
          <a:solidFill>
            <a:srgbClr val="3D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xmlns="" id="{D0DA0C90-BAF1-D944-AD62-CDA8282CAD2C}"/>
              </a:ext>
            </a:extLst>
          </p:cNvPr>
          <p:cNvSpPr txBox="1"/>
          <p:nvPr/>
        </p:nvSpPr>
        <p:spPr>
          <a:xfrm>
            <a:off x="1966792" y="3910246"/>
            <a:ext cx="2048979" cy="646331"/>
          </a:xfrm>
          <a:prstGeom prst="rect">
            <a:avLst/>
          </a:prstGeom>
          <a:noFill/>
        </p:spPr>
        <p:txBody>
          <a:bodyPr wrap="square" rtlCol="0">
            <a:spAutoFit/>
          </a:bodyPr>
          <a:lstStyle/>
          <a:p>
            <a:pPr algn="ctr"/>
            <a:r>
              <a:rPr lang="en-US" b="1" dirty="0">
                <a:solidFill>
                  <a:schemeClr val="bg1"/>
                </a:solidFill>
              </a:rPr>
              <a:t>Ethics in Clinical Care and Research</a:t>
            </a:r>
            <a:endParaRPr lang="en-US" dirty="0">
              <a:solidFill>
                <a:schemeClr val="bg1"/>
              </a:solidFill>
            </a:endParaRPr>
          </a:p>
        </p:txBody>
      </p:sp>
      <p:cxnSp>
        <p:nvCxnSpPr>
          <p:cNvPr id="62" name="Straight Connector 61">
            <a:extLst>
              <a:ext uri="{FF2B5EF4-FFF2-40B4-BE49-F238E27FC236}">
                <a16:creationId xmlns:a16="http://schemas.microsoft.com/office/drawing/2014/main" xmlns="" id="{5210021B-BC6A-6241-BCF9-5D7C28AF9671}"/>
              </a:ext>
            </a:extLst>
          </p:cNvPr>
          <p:cNvCxnSpPr>
            <a:cxnSpLocks/>
          </p:cNvCxnSpPr>
          <p:nvPr/>
        </p:nvCxnSpPr>
        <p:spPr>
          <a:xfrm flipH="1">
            <a:off x="111644" y="1885098"/>
            <a:ext cx="1451431" cy="1543902"/>
          </a:xfrm>
          <a:prstGeom prst="line">
            <a:avLst/>
          </a:prstGeom>
          <a:ln w="38100">
            <a:solidFill>
              <a:srgbClr val="F2652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1109E1B8-9672-0E42-A373-1BB952BC3DE3}"/>
              </a:ext>
            </a:extLst>
          </p:cNvPr>
          <p:cNvCxnSpPr>
            <a:cxnSpLocks/>
          </p:cNvCxnSpPr>
          <p:nvPr/>
        </p:nvCxnSpPr>
        <p:spPr>
          <a:xfrm flipH="1">
            <a:off x="111642" y="3218181"/>
            <a:ext cx="1953881" cy="343639"/>
          </a:xfrm>
          <a:prstGeom prst="line">
            <a:avLst/>
          </a:prstGeom>
          <a:ln w="38100">
            <a:solidFill>
              <a:srgbClr val="0078BE"/>
            </a:solidFill>
          </a:ln>
        </p:spPr>
        <p:style>
          <a:lnRef idx="1">
            <a:schemeClr val="accent1"/>
          </a:lnRef>
          <a:fillRef idx="0">
            <a:schemeClr val="accent1"/>
          </a:fillRef>
          <a:effectRef idx="0">
            <a:schemeClr val="accent1"/>
          </a:effectRef>
          <a:fontRef idx="minor">
            <a:schemeClr val="tx1"/>
          </a:fontRef>
        </p:style>
      </p:cxnSp>
      <p:sp>
        <p:nvSpPr>
          <p:cNvPr id="64" name="Chord 63">
            <a:extLst>
              <a:ext uri="{FF2B5EF4-FFF2-40B4-BE49-F238E27FC236}">
                <a16:creationId xmlns:a16="http://schemas.microsoft.com/office/drawing/2014/main" xmlns="" id="{7B7EA03D-DBC2-0E42-9E0D-15E29F92E002}"/>
              </a:ext>
            </a:extLst>
          </p:cNvPr>
          <p:cNvSpPr/>
          <p:nvPr/>
        </p:nvSpPr>
        <p:spPr>
          <a:xfrm rot="13433171">
            <a:off x="-1588956" y="2121034"/>
            <a:ext cx="3231579" cy="3231579"/>
          </a:xfrm>
          <a:prstGeom prst="chord">
            <a:avLst>
              <a:gd name="adj1" fmla="val 2700000"/>
              <a:gd name="adj2" fmla="val 13682949"/>
            </a:avLst>
          </a:prstGeom>
          <a:solidFill>
            <a:srgbClr val="C91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xmlns="" id="{FBC8C9DA-B4AD-EF42-89F3-6DFBC9032844}"/>
              </a:ext>
            </a:extLst>
          </p:cNvPr>
          <p:cNvSpPr txBox="1"/>
          <p:nvPr/>
        </p:nvSpPr>
        <p:spPr>
          <a:xfrm>
            <a:off x="238486" y="3393866"/>
            <a:ext cx="1164486" cy="646331"/>
          </a:xfrm>
          <a:prstGeom prst="rect">
            <a:avLst/>
          </a:prstGeom>
          <a:noFill/>
        </p:spPr>
        <p:txBody>
          <a:bodyPr wrap="none" rtlCol="0">
            <a:spAutoFit/>
          </a:bodyPr>
          <a:lstStyle/>
          <a:p>
            <a:r>
              <a:rPr lang="en-US" b="1" dirty="0">
                <a:solidFill>
                  <a:schemeClr val="bg1"/>
                </a:solidFill>
              </a:rPr>
              <a:t>Processes </a:t>
            </a:r>
            <a:br>
              <a:rPr lang="en-US" b="1" dirty="0">
                <a:solidFill>
                  <a:schemeClr val="bg1"/>
                </a:solidFill>
              </a:rPr>
            </a:br>
            <a:r>
              <a:rPr lang="en-US" b="1" dirty="0">
                <a:solidFill>
                  <a:schemeClr val="bg1"/>
                </a:solidFill>
              </a:rPr>
              <a:t>of Care</a:t>
            </a:r>
          </a:p>
        </p:txBody>
      </p:sp>
      <p:sp>
        <p:nvSpPr>
          <p:cNvPr id="66" name="Rounded Rectangle 65">
            <a:extLst>
              <a:ext uri="{FF2B5EF4-FFF2-40B4-BE49-F238E27FC236}">
                <a16:creationId xmlns:a16="http://schemas.microsoft.com/office/drawing/2014/main" xmlns="" id="{953C5020-EC06-2840-A652-02500F9B6C09}"/>
              </a:ext>
            </a:extLst>
          </p:cNvPr>
          <p:cNvSpPr/>
          <p:nvPr/>
        </p:nvSpPr>
        <p:spPr>
          <a:xfrm>
            <a:off x="1923696" y="2783289"/>
            <a:ext cx="2120797" cy="876847"/>
          </a:xfrm>
          <a:prstGeom prst="roundRect">
            <a:avLst>
              <a:gd name="adj" fmla="val 9004"/>
            </a:avLst>
          </a:prstGeom>
          <a:solidFill>
            <a:srgbClr val="007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xmlns="" id="{B73D3272-EC7F-9847-999C-40505AEE2A31}"/>
              </a:ext>
            </a:extLst>
          </p:cNvPr>
          <p:cNvSpPr txBox="1"/>
          <p:nvPr/>
        </p:nvSpPr>
        <p:spPr>
          <a:xfrm>
            <a:off x="1943387" y="2772425"/>
            <a:ext cx="2106015" cy="923330"/>
          </a:xfrm>
          <a:prstGeom prst="rect">
            <a:avLst/>
          </a:prstGeom>
          <a:noFill/>
        </p:spPr>
        <p:txBody>
          <a:bodyPr wrap="square" rtlCol="0">
            <a:spAutoFit/>
          </a:bodyPr>
          <a:lstStyle/>
          <a:p>
            <a:pPr algn="ctr"/>
            <a:r>
              <a:rPr lang="en-US" b="1" dirty="0">
                <a:solidFill>
                  <a:schemeClr val="bg1"/>
                </a:solidFill>
              </a:rPr>
              <a:t>Emotional &amp; </a:t>
            </a:r>
            <a:br>
              <a:rPr lang="en-US" b="1" dirty="0">
                <a:solidFill>
                  <a:schemeClr val="bg1"/>
                </a:solidFill>
              </a:rPr>
            </a:br>
            <a:r>
              <a:rPr lang="en-US" b="1" dirty="0">
                <a:solidFill>
                  <a:schemeClr val="bg1"/>
                </a:solidFill>
              </a:rPr>
              <a:t>Behavioural Environment</a:t>
            </a:r>
            <a:endParaRPr lang="en-US" dirty="0">
              <a:solidFill>
                <a:schemeClr val="bg1"/>
              </a:solidFill>
            </a:endParaRPr>
          </a:p>
        </p:txBody>
      </p:sp>
      <p:sp>
        <p:nvSpPr>
          <p:cNvPr id="68" name="Rounded Rectangle 67">
            <a:extLst>
              <a:ext uri="{FF2B5EF4-FFF2-40B4-BE49-F238E27FC236}">
                <a16:creationId xmlns:a16="http://schemas.microsoft.com/office/drawing/2014/main" xmlns="" id="{0FBFE7D6-234D-E34B-9B50-A701CE5FB8E0}"/>
              </a:ext>
            </a:extLst>
          </p:cNvPr>
          <p:cNvSpPr/>
          <p:nvPr/>
        </p:nvSpPr>
        <p:spPr>
          <a:xfrm>
            <a:off x="1362492" y="4887111"/>
            <a:ext cx="2120797" cy="685449"/>
          </a:xfrm>
          <a:prstGeom prst="roundRect">
            <a:avLst>
              <a:gd name="adj" fmla="val 9004"/>
            </a:avLst>
          </a:prstGeom>
          <a:solidFill>
            <a:srgbClr val="6A4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D97A3BFD-FCE9-3F42-8D2E-1D96B6132DD1}"/>
              </a:ext>
            </a:extLst>
          </p:cNvPr>
          <p:cNvSpPr txBox="1"/>
          <p:nvPr/>
        </p:nvSpPr>
        <p:spPr>
          <a:xfrm>
            <a:off x="1383443" y="4919242"/>
            <a:ext cx="2116737" cy="646331"/>
          </a:xfrm>
          <a:prstGeom prst="rect">
            <a:avLst/>
          </a:prstGeom>
          <a:noFill/>
        </p:spPr>
        <p:txBody>
          <a:bodyPr wrap="square" rtlCol="0">
            <a:spAutoFit/>
          </a:bodyPr>
          <a:lstStyle/>
          <a:p>
            <a:pPr algn="ctr"/>
            <a:r>
              <a:rPr lang="en-US" b="1" dirty="0">
                <a:solidFill>
                  <a:schemeClr val="bg1"/>
                </a:solidFill>
              </a:rPr>
              <a:t>Physical Environment</a:t>
            </a:r>
            <a:endParaRPr lang="en-US" dirty="0">
              <a:solidFill>
                <a:schemeClr val="bg1"/>
              </a:solidFill>
            </a:endParaRPr>
          </a:p>
        </p:txBody>
      </p:sp>
      <p:sp>
        <p:nvSpPr>
          <p:cNvPr id="39" name="Rectangle 38">
            <a:extLst>
              <a:ext uri="{FF2B5EF4-FFF2-40B4-BE49-F238E27FC236}">
                <a16:creationId xmlns:a16="http://schemas.microsoft.com/office/drawing/2014/main" xmlns="" id="{C1E9A74E-F7C4-7942-9041-4A168DD07B3D}"/>
              </a:ext>
            </a:extLst>
          </p:cNvPr>
          <p:cNvSpPr/>
          <p:nvPr/>
        </p:nvSpPr>
        <p:spPr>
          <a:xfrm>
            <a:off x="9050989" y="4819624"/>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ACA75E52-DC6A-49F7-8ABB-1D1C9A44942E}"/>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b="1" spc="-50" dirty="0" smtClean="0"/>
              <a:t>Senior friendly </a:t>
            </a:r>
            <a:r>
              <a:rPr lang="en-CA" sz="1200" b="1" spc="-50" dirty="0"/>
              <a:t>approach</a:t>
            </a:r>
          </a:p>
          <a:p>
            <a:pPr algn="r">
              <a:spcAft>
                <a:spcPts val="2000"/>
              </a:spcAft>
              <a:buClr>
                <a:srgbClr val="F26523"/>
              </a:buClr>
              <a:buSzPct val="90000"/>
            </a:pPr>
            <a:r>
              <a:rPr lang="en-CA" sz="1200" spc="-50" dirty="0">
                <a:solidFill>
                  <a:schemeClr val="bg2">
                    <a:lumMod val="75000"/>
                  </a:schemeClr>
                </a:solidFill>
              </a:rPr>
              <a:t>Questions</a:t>
            </a:r>
          </a:p>
        </p:txBody>
      </p:sp>
    </p:spTree>
    <p:extLst>
      <p:ext uri="{BB962C8B-B14F-4D97-AF65-F5344CB8AC3E}">
        <p14:creationId xmlns:p14="http://schemas.microsoft.com/office/powerpoint/2010/main" val="273444604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E4EC5708-4C44-2642-A776-034A9A0B82FE}"/>
              </a:ext>
            </a:extLst>
          </p:cNvPr>
          <p:cNvSpPr txBox="1"/>
          <p:nvPr/>
        </p:nvSpPr>
        <p:spPr>
          <a:xfrm>
            <a:off x="3756025" y="1678578"/>
            <a:ext cx="3478494" cy="3801041"/>
          </a:xfrm>
          <a:prstGeom prst="rect">
            <a:avLst/>
          </a:prstGeom>
          <a:noFill/>
        </p:spPr>
        <p:txBody>
          <a:bodyPr wrap="square" rtlCol="0">
            <a:spAutoFit/>
          </a:bodyPr>
          <a:lstStyle/>
          <a:p>
            <a:pPr marL="285750" indent="-285750">
              <a:spcBef>
                <a:spcPts val="500"/>
              </a:spcBef>
              <a:spcAft>
                <a:spcPts val="500"/>
              </a:spcAft>
              <a:buClr>
                <a:srgbClr val="F26523"/>
              </a:buClr>
              <a:buFont typeface="Wingdings" panose="05000000000000000000" pitchFamily="2" charset="2"/>
              <a:buChar char="§"/>
            </a:pPr>
            <a:r>
              <a:rPr lang="en-CA" dirty="0"/>
              <a:t>What do you already do in your daily work that promotes medication adherence?</a:t>
            </a:r>
          </a:p>
          <a:p>
            <a:pPr marL="285750" indent="-285750">
              <a:spcBef>
                <a:spcPts val="500"/>
              </a:spcBef>
              <a:spcAft>
                <a:spcPts val="500"/>
              </a:spcAft>
              <a:buClr>
                <a:srgbClr val="F26523"/>
              </a:buClr>
              <a:buFont typeface="Wingdings" panose="05000000000000000000" pitchFamily="2" charset="2"/>
              <a:buChar char="§"/>
            </a:pPr>
            <a:r>
              <a:rPr lang="en-CA" dirty="0"/>
              <a:t>What ideas can you implement after reviewing this module?</a:t>
            </a:r>
          </a:p>
          <a:p>
            <a:pPr marL="285750" indent="-285750">
              <a:spcBef>
                <a:spcPts val="500"/>
              </a:spcBef>
              <a:spcAft>
                <a:spcPts val="500"/>
              </a:spcAft>
              <a:buClr>
                <a:srgbClr val="F26523"/>
              </a:buClr>
              <a:buFont typeface="Wingdings" panose="05000000000000000000" pitchFamily="2" charset="2"/>
              <a:buChar char="§"/>
            </a:pPr>
            <a:r>
              <a:rPr lang="en-CA" dirty="0"/>
              <a:t>Share an example of a strategy you can use to broach the topic of medication adherence with your patients</a:t>
            </a:r>
            <a:r>
              <a:rPr lang="en-CA" dirty="0" smtClean="0"/>
              <a:t>.</a:t>
            </a:r>
          </a:p>
          <a:p>
            <a:pPr marL="285750" indent="-285750">
              <a:spcBef>
                <a:spcPts val="500"/>
              </a:spcBef>
              <a:spcAft>
                <a:spcPts val="500"/>
              </a:spcAft>
              <a:buClr>
                <a:srgbClr val="F26523"/>
              </a:buClr>
              <a:buFont typeface="Wingdings" panose="05000000000000000000" pitchFamily="2" charset="2"/>
              <a:buChar char="§"/>
            </a:pPr>
            <a:r>
              <a:rPr lang="en-CA" dirty="0" smtClean="0"/>
              <a:t>How can you improve health equity in medication adherence?</a:t>
            </a:r>
            <a:endParaRPr lang="en-CA" dirty="0"/>
          </a:p>
        </p:txBody>
      </p:sp>
      <p:sp>
        <p:nvSpPr>
          <p:cNvPr id="6" name="Title 5">
            <a:extLst>
              <a:ext uri="{FF2B5EF4-FFF2-40B4-BE49-F238E27FC236}">
                <a16:creationId xmlns:a16="http://schemas.microsoft.com/office/drawing/2014/main" xmlns="" id="{08E432A8-06CA-0B46-A39B-56A9DF864F1E}"/>
              </a:ext>
            </a:extLst>
          </p:cNvPr>
          <p:cNvSpPr>
            <a:spLocks noGrp="1"/>
          </p:cNvSpPr>
          <p:nvPr>
            <p:ph type="title"/>
          </p:nvPr>
        </p:nvSpPr>
        <p:spPr/>
        <p:txBody>
          <a:bodyPr>
            <a:normAutofit/>
          </a:bodyPr>
          <a:lstStyle/>
          <a:p>
            <a:pPr>
              <a:spcBef>
                <a:spcPts val="1000"/>
              </a:spcBef>
            </a:pPr>
            <a:r>
              <a:rPr lang="en-CA" dirty="0"/>
              <a:t>Discussion questions</a:t>
            </a:r>
            <a:endParaRPr lang="en-US" dirty="0"/>
          </a:p>
        </p:txBody>
      </p:sp>
      <p:pic>
        <p:nvPicPr>
          <p:cNvPr id="3" name="Picture 2">
            <a:extLst>
              <a:ext uri="{FF2B5EF4-FFF2-40B4-BE49-F238E27FC236}">
                <a16:creationId xmlns:a16="http://schemas.microsoft.com/office/drawing/2014/main" xmlns="" id="{2E662466-A17D-EA46-B766-19D7B28B69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78577"/>
            <a:ext cx="3590448" cy="2647889"/>
          </a:xfrm>
          <a:prstGeom prst="rect">
            <a:avLst/>
          </a:prstGeom>
        </p:spPr>
      </p:pic>
      <p:sp>
        <p:nvSpPr>
          <p:cNvPr id="8" name="Rectangle 7">
            <a:extLst>
              <a:ext uri="{FF2B5EF4-FFF2-40B4-BE49-F238E27FC236}">
                <a16:creationId xmlns:a16="http://schemas.microsoft.com/office/drawing/2014/main" xmlns="" id="{C1E9A74E-F7C4-7942-9041-4A168DD07B3D}"/>
              </a:ext>
            </a:extLst>
          </p:cNvPr>
          <p:cNvSpPr/>
          <p:nvPr/>
        </p:nvSpPr>
        <p:spPr>
          <a:xfrm>
            <a:off x="9050989" y="5439026"/>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D19BAF58-4CBF-4F68-999B-714E578A0F3A}"/>
              </a:ext>
            </a:extLst>
          </p:cNvPr>
          <p:cNvSpPr txBox="1"/>
          <p:nvPr/>
        </p:nvSpPr>
        <p:spPr>
          <a:xfrm>
            <a:off x="7678529" y="104136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spc="-50" dirty="0">
                <a:solidFill>
                  <a:schemeClr val="bg1">
                    <a:lumMod val="65000"/>
                  </a:schemeClr>
                </a:solidFill>
              </a:rPr>
              <a:t>Assessing</a:t>
            </a:r>
          </a:p>
          <a:p>
            <a:pPr algn="r">
              <a:spcAft>
                <a:spcPts val="2000"/>
              </a:spcAft>
              <a:buClr>
                <a:srgbClr val="F26523"/>
              </a:buClr>
              <a:buSzPct val="90000"/>
            </a:pPr>
            <a:r>
              <a:rPr lang="en-CA" sz="1200" spc="-50" dirty="0">
                <a:solidFill>
                  <a:schemeClr val="bg1">
                    <a:lumMod val="6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b="1" spc="-50" dirty="0"/>
              <a:t>Questions</a:t>
            </a:r>
          </a:p>
        </p:txBody>
      </p:sp>
      <p:grpSp>
        <p:nvGrpSpPr>
          <p:cNvPr id="9" name="Group 8"/>
          <p:cNvGrpSpPr/>
          <p:nvPr/>
        </p:nvGrpSpPr>
        <p:grpSpPr>
          <a:xfrm>
            <a:off x="7768742" y="6098479"/>
            <a:ext cx="1375258" cy="769255"/>
            <a:chOff x="5688486" y="766231"/>
            <a:chExt cx="1802088" cy="1083733"/>
          </a:xfrm>
        </p:grpSpPr>
        <p:pic>
          <p:nvPicPr>
            <p:cNvPr id="10" name="Picture 9" descr="Stones balancing on a wood">
              <a:extLst>
                <a:ext uri="{FF2B5EF4-FFF2-40B4-BE49-F238E27FC236}">
                  <a16:creationId xmlns="" xmlns:a16="http://schemas.microsoft.com/office/drawing/2014/main" id="{BDBC2BB0-2F97-2C31-9C69-3AD183A60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486" y="766231"/>
              <a:ext cx="1802088" cy="1083733"/>
            </a:xfrm>
            <a:prstGeom prst="rect">
              <a:avLst/>
            </a:prstGeom>
          </p:spPr>
        </p:pic>
        <p:sp>
          <p:nvSpPr>
            <p:cNvPr id="11" name="TextBox 10"/>
            <p:cNvSpPr txBox="1"/>
            <p:nvPr/>
          </p:nvSpPr>
          <p:spPr>
            <a:xfrm>
              <a:off x="6200419" y="846785"/>
              <a:ext cx="939801" cy="563678"/>
            </a:xfrm>
            <a:prstGeom prst="rect">
              <a:avLst/>
            </a:prstGeom>
            <a:noFill/>
          </p:spPr>
          <p:txBody>
            <a:bodyPr wrap="square" rtlCol="0">
              <a:spAutoFit/>
            </a:bodyPr>
            <a:lstStyle/>
            <a:p>
              <a:r>
                <a:rPr lang="en-CA" sz="1000" dirty="0" smtClean="0">
                  <a:solidFill>
                    <a:srgbClr val="5E5A57"/>
                  </a:solidFill>
                  <a:latin typeface="Arial Black" panose="020B0A04020102020204" pitchFamily="34" charset="0"/>
                </a:rPr>
                <a:t>Health Equity</a:t>
              </a:r>
              <a:endParaRPr lang="en-US" sz="1000" dirty="0">
                <a:solidFill>
                  <a:srgbClr val="5E5A57"/>
                </a:solidFill>
                <a:latin typeface="Arial Black" panose="020B0A04020102020204" pitchFamily="34" charset="0"/>
              </a:endParaRPr>
            </a:p>
          </p:txBody>
        </p:sp>
      </p:grpSp>
    </p:spTree>
    <p:extLst>
      <p:ext uri="{BB962C8B-B14F-4D97-AF65-F5344CB8AC3E}">
        <p14:creationId xmlns:p14="http://schemas.microsoft.com/office/powerpoint/2010/main" val="171325937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039" y="386693"/>
            <a:ext cx="1395030" cy="135517"/>
          </a:xfrm>
          <a:prstGeom prst="rect">
            <a:avLst/>
          </a:prstGeom>
        </p:spPr>
      </p:pic>
      <p:sp>
        <p:nvSpPr>
          <p:cNvPr id="2" name="Rectangle 1">
            <a:extLst>
              <a:ext uri="{FF2B5EF4-FFF2-40B4-BE49-F238E27FC236}">
                <a16:creationId xmlns:a16="http://schemas.microsoft.com/office/drawing/2014/main" xmlns="" id="{65A111EE-EB5C-1643-BCC7-F70EEA02CCB7}"/>
              </a:ext>
            </a:extLst>
          </p:cNvPr>
          <p:cNvSpPr/>
          <p:nvPr/>
        </p:nvSpPr>
        <p:spPr>
          <a:xfrm>
            <a:off x="0" y="1458410"/>
            <a:ext cx="9144000" cy="342610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a:extLst>
              <a:ext uri="{FF2B5EF4-FFF2-40B4-BE49-F238E27FC236}">
                <a16:creationId xmlns:a16="http://schemas.microsoft.com/office/drawing/2014/main" xmlns="" id="{479D134A-FC8D-3845-A3D7-9DD5B0A4E2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0387" y="359055"/>
            <a:ext cx="2690648" cy="233563"/>
          </a:xfrm>
          <a:prstGeom prst="rect">
            <a:avLst/>
          </a:prstGeom>
        </p:spPr>
      </p:pic>
      <p:sp>
        <p:nvSpPr>
          <p:cNvPr id="8" name="TextBox 7">
            <a:extLst>
              <a:ext uri="{FF2B5EF4-FFF2-40B4-BE49-F238E27FC236}">
                <a16:creationId xmlns:a16="http://schemas.microsoft.com/office/drawing/2014/main" xmlns="" id="{E35794DF-3812-744D-B597-1D72DE1F5AAF}"/>
              </a:ext>
            </a:extLst>
          </p:cNvPr>
          <p:cNvSpPr txBox="1"/>
          <p:nvPr/>
        </p:nvSpPr>
        <p:spPr>
          <a:xfrm>
            <a:off x="0" y="6350290"/>
            <a:ext cx="2613181" cy="261610"/>
          </a:xfrm>
          <a:prstGeom prst="rect">
            <a:avLst/>
          </a:prstGeom>
          <a:noFill/>
        </p:spPr>
        <p:txBody>
          <a:bodyPr wrap="square" rtlCol="0">
            <a:spAutoFit/>
          </a:bodyPr>
          <a:lstStyle/>
          <a:p>
            <a:pPr algn="ctr"/>
            <a:r>
              <a:rPr lang="en-US" sz="1100" dirty="0">
                <a:solidFill>
                  <a:schemeClr val="bg2">
                    <a:lumMod val="75000"/>
                  </a:schemeClr>
                </a:solidFill>
              </a:rPr>
              <a:t>V1 </a:t>
            </a:r>
            <a:r>
              <a:rPr lang="en-US" sz="1100" dirty="0" smtClean="0">
                <a:solidFill>
                  <a:schemeClr val="bg2">
                    <a:lumMod val="75000"/>
                  </a:schemeClr>
                </a:solidFill>
              </a:rPr>
              <a:t>May 2022</a:t>
            </a:r>
            <a:endParaRPr lang="en-US" sz="1100" dirty="0">
              <a:solidFill>
                <a:schemeClr val="bg2">
                  <a:lumMod val="75000"/>
                </a:schemeClr>
              </a:solidFill>
            </a:endParaRPr>
          </a:p>
        </p:txBody>
      </p:sp>
      <p:sp>
        <p:nvSpPr>
          <p:cNvPr id="7" name="TextBox 6"/>
          <p:cNvSpPr txBox="1"/>
          <p:nvPr/>
        </p:nvSpPr>
        <p:spPr>
          <a:xfrm>
            <a:off x="0" y="2986797"/>
            <a:ext cx="9144000" cy="369332"/>
          </a:xfrm>
          <a:prstGeom prst="rect">
            <a:avLst/>
          </a:prstGeom>
          <a:noFill/>
        </p:spPr>
        <p:txBody>
          <a:bodyPr wrap="square" rtlCol="0">
            <a:spAutoFit/>
          </a:bodyPr>
          <a:lstStyle/>
          <a:p>
            <a:pPr algn="ctr"/>
            <a:r>
              <a:rPr lang="en-CA" dirty="0" smtClean="0"/>
              <a:t>Explore more sfCare resources at www.rgptoronto.ca</a:t>
            </a:r>
            <a:endParaRPr lang="en-US"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5989898"/>
            <a:ext cx="2383078" cy="815284"/>
          </a:xfrm>
          <a:prstGeom prst="rect">
            <a:avLst/>
          </a:prstGeom>
        </p:spPr>
      </p:pic>
      <p:sp>
        <p:nvSpPr>
          <p:cNvPr id="15" name="TextBox 14"/>
          <p:cNvSpPr txBox="1"/>
          <p:nvPr/>
        </p:nvSpPr>
        <p:spPr>
          <a:xfrm>
            <a:off x="6657974" y="5734050"/>
            <a:ext cx="1895475" cy="307777"/>
          </a:xfrm>
          <a:prstGeom prst="rect">
            <a:avLst/>
          </a:prstGeom>
          <a:noFill/>
        </p:spPr>
        <p:txBody>
          <a:bodyPr wrap="square" rtlCol="0">
            <a:spAutoFit/>
          </a:bodyPr>
          <a:lstStyle/>
          <a:p>
            <a:r>
              <a:rPr lang="en-CA" sz="1400" dirty="0" smtClean="0"/>
              <a:t>Supported by:</a:t>
            </a:r>
            <a:endParaRPr lang="en-US" sz="1400" dirty="0"/>
          </a:p>
        </p:txBody>
      </p:sp>
    </p:spTree>
    <p:extLst>
      <p:ext uri="{BB962C8B-B14F-4D97-AF65-F5344CB8AC3E}">
        <p14:creationId xmlns:p14="http://schemas.microsoft.com/office/powerpoint/2010/main" val="197841019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3" name="TextBox 12">
            <a:extLst>
              <a:ext uri="{FF2B5EF4-FFF2-40B4-BE49-F238E27FC236}">
                <a16:creationId xmlns:a16="http://schemas.microsoft.com/office/drawing/2014/main" xmlns="" id="{E4EC5708-4C44-2642-A776-034A9A0B82FE}"/>
              </a:ext>
            </a:extLst>
          </p:cNvPr>
          <p:cNvSpPr txBox="1"/>
          <p:nvPr/>
        </p:nvSpPr>
        <p:spPr>
          <a:xfrm>
            <a:off x="1571218" y="1678578"/>
            <a:ext cx="5384753" cy="3631763"/>
          </a:xfrm>
          <a:prstGeom prst="rect">
            <a:avLst/>
          </a:prstGeom>
          <a:noFill/>
        </p:spPr>
        <p:txBody>
          <a:bodyPr wrap="square" rtlCol="0">
            <a:spAutoFit/>
          </a:bodyPr>
          <a:lstStyle/>
          <a:p>
            <a:pPr marL="342900" indent="-342900">
              <a:spcAft>
                <a:spcPts val="1200"/>
              </a:spcAft>
              <a:buSzPct val="90000"/>
              <a:buFont typeface="+mj-lt"/>
              <a:buAutoNum type="arabicPeriod"/>
            </a:pPr>
            <a:r>
              <a:rPr lang="en-US" spc="-50" dirty="0"/>
              <a:t>Define medication adherence</a:t>
            </a:r>
          </a:p>
          <a:p>
            <a:pPr marL="342900" indent="-342900">
              <a:spcAft>
                <a:spcPts val="1200"/>
              </a:spcAft>
              <a:buSzPct val="90000"/>
              <a:buFont typeface="+mj-lt"/>
              <a:buAutoNum type="arabicPeriod"/>
            </a:pPr>
            <a:r>
              <a:rPr lang="en-US" spc="-50" dirty="0" smtClean="0"/>
              <a:t>Understand the prevalence and importance </a:t>
            </a:r>
            <a:r>
              <a:rPr lang="en-US" spc="-50" dirty="0"/>
              <a:t>of medication adherence</a:t>
            </a:r>
          </a:p>
          <a:p>
            <a:pPr marL="342900" indent="-342900">
              <a:spcAft>
                <a:spcPts val="1200"/>
              </a:spcAft>
              <a:buSzPct val="90000"/>
              <a:buFont typeface="+mj-lt"/>
              <a:buAutoNum type="arabicPeriod"/>
            </a:pPr>
            <a:r>
              <a:rPr lang="en-US" spc="-50" dirty="0"/>
              <a:t>Describe the factors that contribute to medication nonadherence</a:t>
            </a:r>
          </a:p>
          <a:p>
            <a:pPr marL="342900" indent="-342900">
              <a:spcAft>
                <a:spcPts val="1200"/>
              </a:spcAft>
              <a:buSzPct val="90000"/>
              <a:buFont typeface="+mj-lt"/>
              <a:buAutoNum type="arabicPeriod"/>
            </a:pPr>
            <a:r>
              <a:rPr lang="en-US" spc="-50" dirty="0"/>
              <a:t>Apply strategies to assess and improve medication adherence in older </a:t>
            </a:r>
            <a:r>
              <a:rPr lang="en-US" spc="-50" dirty="0" smtClean="0"/>
              <a:t>adults</a:t>
            </a:r>
          </a:p>
          <a:p>
            <a:pPr marL="342900" indent="-342900">
              <a:spcAft>
                <a:spcPts val="1200"/>
              </a:spcAft>
              <a:buSzPct val="90000"/>
              <a:buFont typeface="+mj-lt"/>
              <a:buAutoNum type="arabicPeriod"/>
            </a:pPr>
            <a:r>
              <a:rPr lang="en-CA" spc="-50" dirty="0" smtClean="0"/>
              <a:t>Apply a health equity lens to medication adherence</a:t>
            </a:r>
            <a:endParaRPr lang="en-US" spc="-50" dirty="0"/>
          </a:p>
          <a:p>
            <a:pPr marL="342900" indent="-342900">
              <a:spcAft>
                <a:spcPts val="1200"/>
              </a:spcAft>
              <a:buSzPct val="90000"/>
              <a:buFont typeface="+mj-lt"/>
              <a:buAutoNum type="arabicPeriod"/>
            </a:pPr>
            <a:r>
              <a:rPr lang="en-US" spc="-50" dirty="0"/>
              <a:t>Apply a senior friendly care approach to medication adherence</a:t>
            </a:r>
          </a:p>
        </p:txBody>
      </p:sp>
      <p:sp>
        <p:nvSpPr>
          <p:cNvPr id="4" name="Text Placeholder 3">
            <a:extLst>
              <a:ext uri="{FF2B5EF4-FFF2-40B4-BE49-F238E27FC236}">
                <a16:creationId xmlns:a16="http://schemas.microsoft.com/office/drawing/2014/main" xmlns="" id="{976D387C-CD44-764F-82FD-5439BB1BBBE3}"/>
              </a:ext>
            </a:extLst>
          </p:cNvPr>
          <p:cNvSpPr>
            <a:spLocks noGrp="1"/>
          </p:cNvSpPr>
          <p:nvPr>
            <p:ph type="body" sz="quarter" idx="13"/>
          </p:nvPr>
        </p:nvSpPr>
        <p:spPr/>
        <p:txBody>
          <a:bodyPr>
            <a:normAutofit/>
          </a:bodyPr>
          <a:lstStyle/>
          <a:p>
            <a:r>
              <a:rPr lang="en-US" dirty="0">
                <a:ea typeface="+mj-ea"/>
                <a:cs typeface="+mj-cs"/>
              </a:rPr>
              <a:t>Objectives</a:t>
            </a:r>
          </a:p>
        </p:txBody>
      </p:sp>
      <p:sp>
        <p:nvSpPr>
          <p:cNvPr id="5" name="Rectangle 4">
            <a:extLst>
              <a:ext uri="{FF2B5EF4-FFF2-40B4-BE49-F238E27FC236}">
                <a16:creationId xmlns:a16="http://schemas.microsoft.com/office/drawing/2014/main" xmlns="" id="{C1E9A74E-F7C4-7942-9041-4A168DD07B3D}"/>
              </a:ext>
            </a:extLst>
          </p:cNvPr>
          <p:cNvSpPr/>
          <p:nvPr/>
        </p:nvSpPr>
        <p:spPr>
          <a:xfrm>
            <a:off x="9050989" y="775269"/>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167AACE-847A-184C-AF28-8F3ADF59B16B}"/>
              </a:ext>
            </a:extLst>
          </p:cNvPr>
          <p:cNvSpPr txBox="1"/>
          <p:nvPr/>
        </p:nvSpPr>
        <p:spPr>
          <a:xfrm>
            <a:off x="7642969" y="67560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b="1" spc="-50" dirty="0"/>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2">
                    <a:lumMod val="75000"/>
                  </a:schemeClr>
                </a:solidFill>
              </a:rPr>
              <a:t>Why </a:t>
            </a:r>
            <a:r>
              <a:rPr lang="en-CA" sz="1200" spc="-50" dirty="0">
                <a:solidFill>
                  <a:schemeClr val="bg2">
                    <a:lumMod val="75000"/>
                  </a:schemeClr>
                </a:solidFill>
              </a:rPr>
              <a:t>it’s important</a:t>
            </a:r>
          </a:p>
          <a:p>
            <a:pPr algn="r">
              <a:spcAft>
                <a:spcPts val="2000"/>
              </a:spcAft>
              <a:buClr>
                <a:srgbClr val="F26523"/>
              </a:buClr>
              <a:buSzPct val="90000"/>
            </a:pPr>
            <a:r>
              <a:rPr lang="en-CA" sz="1200" spc="-50" dirty="0">
                <a:solidFill>
                  <a:schemeClr val="bg2">
                    <a:lumMod val="75000"/>
                  </a:schemeClr>
                </a:solidFill>
              </a:rPr>
              <a:t>Risk factors</a:t>
            </a:r>
          </a:p>
          <a:p>
            <a:pPr algn="r">
              <a:spcAft>
                <a:spcPts val="2000"/>
              </a:spcAft>
              <a:buClr>
                <a:srgbClr val="F26523"/>
              </a:buClr>
              <a:buSzPct val="90000"/>
            </a:pPr>
            <a:r>
              <a:rPr lang="en-CA" sz="1200" spc="-50" dirty="0">
                <a:solidFill>
                  <a:schemeClr val="bg2">
                    <a:lumMod val="75000"/>
                  </a:schemeClr>
                </a:solidFill>
              </a:rPr>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Tree>
    <p:extLst>
      <p:ext uri="{BB962C8B-B14F-4D97-AF65-F5344CB8AC3E}">
        <p14:creationId xmlns:p14="http://schemas.microsoft.com/office/powerpoint/2010/main" val="70264061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13" name="TextBox 12">
            <a:extLst>
              <a:ext uri="{FF2B5EF4-FFF2-40B4-BE49-F238E27FC236}">
                <a16:creationId xmlns:a16="http://schemas.microsoft.com/office/drawing/2014/main" xmlns="" id="{E4EC5708-4C44-2642-A776-034A9A0B82FE}"/>
              </a:ext>
            </a:extLst>
          </p:cNvPr>
          <p:cNvSpPr txBox="1"/>
          <p:nvPr/>
        </p:nvSpPr>
        <p:spPr>
          <a:xfrm>
            <a:off x="633252" y="999500"/>
            <a:ext cx="6601265" cy="646331"/>
          </a:xfrm>
          <a:prstGeom prst="rect">
            <a:avLst/>
          </a:prstGeom>
          <a:noFill/>
        </p:spPr>
        <p:txBody>
          <a:bodyPr wrap="square" rtlCol="0">
            <a:spAutoFit/>
          </a:bodyPr>
          <a:lstStyle/>
          <a:p>
            <a:pPr>
              <a:spcAft>
                <a:spcPts val="800"/>
              </a:spcAft>
              <a:buClr>
                <a:srgbClr val="F26523"/>
              </a:buClr>
              <a:buSzPct val="90000"/>
            </a:pPr>
            <a:r>
              <a:rPr lang="en-CA" dirty="0"/>
              <a:t>A process by which patients take medications as prescribed in partnership with their health care providers</a:t>
            </a:r>
            <a:r>
              <a:rPr lang="en-CA" dirty="0" smtClean="0"/>
              <a:t>.</a:t>
            </a:r>
            <a:endParaRPr lang="en-CA" i="1" dirty="0"/>
          </a:p>
        </p:txBody>
      </p:sp>
      <p:sp>
        <p:nvSpPr>
          <p:cNvPr id="2"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6" y="289902"/>
            <a:ext cx="6631642" cy="461666"/>
          </a:xfrm>
        </p:spPr>
        <p:txBody>
          <a:bodyPr>
            <a:normAutofit/>
          </a:bodyPr>
          <a:lstStyle/>
          <a:p>
            <a:r>
              <a:rPr lang="en-US" dirty="0"/>
              <a:t>What is medication adherence?</a:t>
            </a:r>
          </a:p>
        </p:txBody>
      </p:sp>
      <p:sp>
        <p:nvSpPr>
          <p:cNvPr id="14" name="Rectangle 13">
            <a:extLst>
              <a:ext uri="{FF2B5EF4-FFF2-40B4-BE49-F238E27FC236}">
                <a16:creationId xmlns:a16="http://schemas.microsoft.com/office/drawing/2014/main" xmlns="" id="{C1E9A74E-F7C4-7942-9041-4A168DD07B3D}"/>
              </a:ext>
            </a:extLst>
          </p:cNvPr>
          <p:cNvSpPr/>
          <p:nvPr/>
        </p:nvSpPr>
        <p:spPr>
          <a:xfrm>
            <a:off x="9050989" y="1210694"/>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1">
            <a:extLst>
              <a:ext uri="{FF2B5EF4-FFF2-40B4-BE49-F238E27FC236}">
                <a16:creationId xmlns:a16="http://schemas.microsoft.com/office/drawing/2014/main" xmlns="" id="{A5C8C954-E997-4DAE-823B-E0A0FB892C9B}"/>
              </a:ext>
            </a:extLst>
          </p:cNvPr>
          <p:cNvSpPr txBox="1"/>
          <p:nvPr/>
        </p:nvSpPr>
        <p:spPr>
          <a:xfrm>
            <a:off x="7686268" y="674906"/>
            <a:ext cx="1383844" cy="4616648"/>
          </a:xfrm>
          <a:prstGeom prst="rect">
            <a:avLst/>
          </a:prstGeom>
          <a:noFill/>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b="1" spc="-50" dirty="0"/>
              <a:t>What is Medication Adherence</a:t>
            </a:r>
            <a:r>
              <a:rPr lang="en-CA" sz="1200" b="1" spc="-50" dirty="0" smtClean="0"/>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2">
                    <a:lumMod val="75000"/>
                  </a:schemeClr>
                </a:solidFill>
              </a:rPr>
              <a:t>Risk factors</a:t>
            </a:r>
          </a:p>
          <a:p>
            <a:pPr algn="r">
              <a:spcAft>
                <a:spcPts val="2000"/>
              </a:spcAft>
              <a:buClr>
                <a:srgbClr val="F26523"/>
              </a:buClr>
              <a:buSzPct val="90000"/>
            </a:pPr>
            <a:r>
              <a:rPr lang="en-CA" sz="1200" spc="-50" dirty="0">
                <a:solidFill>
                  <a:schemeClr val="bg2">
                    <a:lumMod val="75000"/>
                  </a:schemeClr>
                </a:solidFill>
              </a:rPr>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pic>
        <p:nvPicPr>
          <p:cNvPr id="17" name="Picture 16" descr="A picture containing table, indoor, person, working&#10;&#10;Description automatically generated">
            <a:extLst>
              <a:ext uri="{FF2B5EF4-FFF2-40B4-BE49-F238E27FC236}">
                <a16:creationId xmlns="" xmlns:a16="http://schemas.microsoft.com/office/drawing/2014/main" id="{0157535B-F46C-4BCC-B915-7517168C696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3871106" y="2889150"/>
            <a:ext cx="3395599" cy="2263732"/>
          </a:xfrm>
          <a:prstGeom prst="rect">
            <a:avLst/>
          </a:prstGeom>
          <a:effectLst>
            <a:outerShdw blurRad="50800" dist="38100" dir="5400000" algn="t" rotWithShape="0">
              <a:prstClr val="black">
                <a:alpha val="40000"/>
              </a:prstClr>
            </a:outerShdw>
          </a:effectLst>
        </p:spPr>
      </p:pic>
      <p:sp>
        <p:nvSpPr>
          <p:cNvPr id="11" name="TextBox 10"/>
          <p:cNvSpPr txBox="1"/>
          <p:nvPr/>
        </p:nvSpPr>
        <p:spPr>
          <a:xfrm>
            <a:off x="986382" y="2656519"/>
            <a:ext cx="2495538" cy="369332"/>
          </a:xfrm>
          <a:prstGeom prst="rect">
            <a:avLst/>
          </a:prstGeom>
          <a:solidFill>
            <a:srgbClr val="00B050"/>
          </a:solidFill>
        </p:spPr>
        <p:txBody>
          <a:bodyPr wrap="square" rtlCol="0">
            <a:spAutoFit/>
          </a:bodyPr>
          <a:lstStyle/>
          <a:p>
            <a:pPr algn="ctr"/>
            <a:r>
              <a:rPr lang="en-CA" b="1" dirty="0" smtClean="0">
                <a:solidFill>
                  <a:schemeClr val="bg1"/>
                </a:solidFill>
              </a:rPr>
              <a:t>Initiation</a:t>
            </a:r>
            <a:endParaRPr lang="en-CA" b="1" dirty="0">
              <a:solidFill>
                <a:schemeClr val="bg1"/>
              </a:solidFill>
            </a:endParaRPr>
          </a:p>
        </p:txBody>
      </p:sp>
      <p:sp>
        <p:nvSpPr>
          <p:cNvPr id="18" name="TextBox 17"/>
          <p:cNvSpPr txBox="1"/>
          <p:nvPr/>
        </p:nvSpPr>
        <p:spPr>
          <a:xfrm>
            <a:off x="986382" y="3708129"/>
            <a:ext cx="2495538" cy="369332"/>
          </a:xfrm>
          <a:prstGeom prst="rect">
            <a:avLst/>
          </a:prstGeom>
          <a:solidFill>
            <a:srgbClr val="00B050"/>
          </a:solidFill>
        </p:spPr>
        <p:txBody>
          <a:bodyPr wrap="square" rtlCol="0">
            <a:spAutoFit/>
          </a:bodyPr>
          <a:lstStyle/>
          <a:p>
            <a:pPr algn="ctr"/>
            <a:r>
              <a:rPr lang="en-CA" b="1" dirty="0" smtClean="0">
                <a:solidFill>
                  <a:schemeClr val="bg1"/>
                </a:solidFill>
              </a:rPr>
              <a:t>Implementation</a:t>
            </a:r>
            <a:endParaRPr lang="en-CA" b="1" dirty="0">
              <a:solidFill>
                <a:schemeClr val="bg1"/>
              </a:solidFill>
            </a:endParaRPr>
          </a:p>
        </p:txBody>
      </p:sp>
      <p:sp>
        <p:nvSpPr>
          <p:cNvPr id="19" name="TextBox 18"/>
          <p:cNvSpPr txBox="1"/>
          <p:nvPr/>
        </p:nvSpPr>
        <p:spPr>
          <a:xfrm>
            <a:off x="956006" y="4778114"/>
            <a:ext cx="2495538" cy="369332"/>
          </a:xfrm>
          <a:prstGeom prst="rect">
            <a:avLst/>
          </a:prstGeom>
          <a:solidFill>
            <a:srgbClr val="00B050"/>
          </a:solidFill>
        </p:spPr>
        <p:txBody>
          <a:bodyPr wrap="square" rtlCol="0">
            <a:spAutoFit/>
          </a:bodyPr>
          <a:lstStyle/>
          <a:p>
            <a:pPr algn="ctr"/>
            <a:r>
              <a:rPr lang="en-CA" b="1" dirty="0" smtClean="0">
                <a:solidFill>
                  <a:schemeClr val="bg1"/>
                </a:solidFill>
              </a:rPr>
              <a:t>Discontinuation</a:t>
            </a:r>
            <a:endParaRPr lang="en-CA" b="1" dirty="0">
              <a:solidFill>
                <a:schemeClr val="bg1"/>
              </a:solidFill>
            </a:endParaRPr>
          </a:p>
        </p:txBody>
      </p:sp>
      <p:sp>
        <p:nvSpPr>
          <p:cNvPr id="4" name="TextBox 3"/>
          <p:cNvSpPr txBox="1"/>
          <p:nvPr/>
        </p:nvSpPr>
        <p:spPr>
          <a:xfrm>
            <a:off x="986382" y="3050713"/>
            <a:ext cx="2713201" cy="584775"/>
          </a:xfrm>
          <a:prstGeom prst="rect">
            <a:avLst/>
          </a:prstGeom>
          <a:noFill/>
        </p:spPr>
        <p:txBody>
          <a:bodyPr wrap="square" rtlCol="0">
            <a:spAutoFit/>
          </a:bodyPr>
          <a:lstStyle/>
          <a:p>
            <a:pPr marL="285750" indent="-285750">
              <a:spcAft>
                <a:spcPts val="800"/>
              </a:spcAft>
              <a:buClr>
                <a:srgbClr val="F26523"/>
              </a:buClr>
              <a:buSzPct val="90000"/>
              <a:buFont typeface="Wingdings" panose="05000000000000000000" pitchFamily="2" charset="2"/>
              <a:buChar char="§"/>
            </a:pPr>
            <a:r>
              <a:rPr lang="en-CA" sz="1600" dirty="0"/>
              <a:t>Starting the </a:t>
            </a:r>
            <a:r>
              <a:rPr lang="en-CA" sz="1600" dirty="0" smtClean="0"/>
              <a:t>medication right away</a:t>
            </a:r>
            <a:endParaRPr lang="en-CA" sz="1600" b="1" baseline="30000" dirty="0"/>
          </a:p>
        </p:txBody>
      </p:sp>
      <p:sp>
        <p:nvSpPr>
          <p:cNvPr id="20" name="TextBox 19"/>
          <p:cNvSpPr txBox="1"/>
          <p:nvPr/>
        </p:nvSpPr>
        <p:spPr>
          <a:xfrm>
            <a:off x="956005" y="4111734"/>
            <a:ext cx="2525915" cy="584775"/>
          </a:xfrm>
          <a:prstGeom prst="rect">
            <a:avLst/>
          </a:prstGeom>
          <a:noFill/>
        </p:spPr>
        <p:txBody>
          <a:bodyPr wrap="square" rtlCol="0">
            <a:spAutoFit/>
          </a:bodyPr>
          <a:lstStyle/>
          <a:p>
            <a:pPr marL="285750" indent="-285750">
              <a:spcAft>
                <a:spcPts val="800"/>
              </a:spcAft>
              <a:buClr>
                <a:srgbClr val="F26523"/>
              </a:buClr>
              <a:buSzPct val="90000"/>
              <a:buFont typeface="Wingdings" panose="05000000000000000000" pitchFamily="2" charset="2"/>
              <a:buChar char="§"/>
            </a:pPr>
            <a:r>
              <a:rPr lang="en-CA" sz="1600" dirty="0"/>
              <a:t>Following the prescribed dosing schedule</a:t>
            </a:r>
            <a:endParaRPr lang="en-CA" sz="1600" b="1" dirty="0"/>
          </a:p>
        </p:txBody>
      </p:sp>
      <p:sp>
        <p:nvSpPr>
          <p:cNvPr id="5" name="Rectangle 4"/>
          <p:cNvSpPr/>
          <p:nvPr/>
        </p:nvSpPr>
        <p:spPr>
          <a:xfrm>
            <a:off x="925208" y="5172719"/>
            <a:ext cx="2556712" cy="584775"/>
          </a:xfrm>
          <a:prstGeom prst="rect">
            <a:avLst/>
          </a:prstGeom>
        </p:spPr>
        <p:txBody>
          <a:bodyPr wrap="square">
            <a:spAutoFit/>
          </a:bodyPr>
          <a:lstStyle/>
          <a:p>
            <a:pPr marL="285750" indent="-285750">
              <a:spcAft>
                <a:spcPts val="800"/>
              </a:spcAft>
              <a:buClr>
                <a:srgbClr val="F26523"/>
              </a:buClr>
              <a:buSzPct val="90000"/>
              <a:buFont typeface="Wingdings" panose="05000000000000000000" pitchFamily="2" charset="2"/>
              <a:buChar char="§"/>
            </a:pPr>
            <a:r>
              <a:rPr lang="en-CA" sz="1600" dirty="0"/>
              <a:t>S</a:t>
            </a:r>
            <a:r>
              <a:rPr lang="en-CA" sz="1600" dirty="0" smtClean="0"/>
              <a:t>topping </a:t>
            </a:r>
            <a:r>
              <a:rPr lang="en-CA" sz="1600" dirty="0"/>
              <a:t>the </a:t>
            </a:r>
            <a:r>
              <a:rPr lang="en-CA" sz="1600" dirty="0" smtClean="0"/>
              <a:t>medication at the end of therapy</a:t>
            </a:r>
            <a:endParaRPr lang="en-CA" sz="1600" b="1" dirty="0"/>
          </a:p>
        </p:txBody>
      </p:sp>
      <p:grpSp>
        <p:nvGrpSpPr>
          <p:cNvPr id="6" name="Group 5"/>
          <p:cNvGrpSpPr/>
          <p:nvPr/>
        </p:nvGrpSpPr>
        <p:grpSpPr>
          <a:xfrm>
            <a:off x="665785" y="1742472"/>
            <a:ext cx="6505823" cy="584775"/>
            <a:chOff x="573026" y="5384557"/>
            <a:chExt cx="6505823" cy="584775"/>
          </a:xfrm>
        </p:grpSpPr>
        <p:sp>
          <p:nvSpPr>
            <p:cNvPr id="21" name="Rectangle 20"/>
            <p:cNvSpPr/>
            <p:nvPr/>
          </p:nvSpPr>
          <p:spPr>
            <a:xfrm>
              <a:off x="2602077" y="5508087"/>
              <a:ext cx="2966212" cy="369332"/>
            </a:xfrm>
            <a:prstGeom prst="rect">
              <a:avLst/>
            </a:prstGeom>
          </p:spPr>
          <p:txBody>
            <a:bodyPr wrap="square">
              <a:spAutoFit/>
            </a:bodyPr>
            <a:lstStyle/>
            <a:p>
              <a:pPr>
                <a:spcAft>
                  <a:spcPts val="800"/>
                </a:spcAft>
                <a:buClr>
                  <a:srgbClr val="F26523"/>
                </a:buClr>
                <a:buSzPct val="90000"/>
              </a:pPr>
              <a:r>
                <a:rPr lang="en-US" dirty="0" smtClean="0">
                  <a:solidFill>
                    <a:srgbClr val="00B050"/>
                  </a:solidFill>
                </a:rPr>
                <a:t>of medications as prescribed</a:t>
              </a:r>
              <a:endParaRPr lang="en-US" dirty="0"/>
            </a:p>
          </p:txBody>
        </p:sp>
        <p:sp>
          <p:nvSpPr>
            <p:cNvPr id="42" name="TextBox 41"/>
            <p:cNvSpPr txBox="1"/>
            <p:nvPr/>
          </p:nvSpPr>
          <p:spPr>
            <a:xfrm>
              <a:off x="1577221" y="5384557"/>
              <a:ext cx="1153235" cy="584775"/>
            </a:xfrm>
            <a:prstGeom prst="rect">
              <a:avLst/>
            </a:prstGeom>
            <a:noFill/>
          </p:spPr>
          <p:txBody>
            <a:bodyPr wrap="square" rtlCol="0">
              <a:spAutoFit/>
            </a:bodyPr>
            <a:lstStyle/>
            <a:p>
              <a:r>
                <a:rPr lang="en-US" sz="3200" b="1" dirty="0" smtClean="0">
                  <a:solidFill>
                    <a:srgbClr val="00B050"/>
                  </a:solidFill>
                  <a:latin typeface="Arial Black" panose="020B0A04020102020204" pitchFamily="34" charset="0"/>
                </a:rPr>
                <a:t>80% </a:t>
              </a:r>
              <a:endParaRPr lang="en-US" sz="3200" dirty="0">
                <a:solidFill>
                  <a:srgbClr val="00B050"/>
                </a:solidFill>
              </a:endParaRPr>
            </a:p>
          </p:txBody>
        </p:sp>
        <p:sp>
          <p:nvSpPr>
            <p:cNvPr id="22" name="TextBox 21"/>
            <p:cNvSpPr txBox="1"/>
            <p:nvPr/>
          </p:nvSpPr>
          <p:spPr>
            <a:xfrm>
              <a:off x="1312875" y="5452500"/>
              <a:ext cx="445608" cy="461665"/>
            </a:xfrm>
            <a:prstGeom prst="rect">
              <a:avLst/>
            </a:prstGeom>
            <a:noFill/>
          </p:spPr>
          <p:txBody>
            <a:bodyPr wrap="square" rtlCol="0">
              <a:spAutoFit/>
            </a:bodyPr>
            <a:lstStyle/>
            <a:p>
              <a:r>
                <a:rPr lang="en-US" sz="2400" b="1" dirty="0">
                  <a:solidFill>
                    <a:srgbClr val="00B050"/>
                  </a:solidFill>
                  <a:latin typeface="Arial Black" panose="020B0A04020102020204" pitchFamily="34" charset="0"/>
                </a:rPr>
                <a:t>≥</a:t>
              </a:r>
              <a:endParaRPr lang="en-US" sz="2400" dirty="0"/>
            </a:p>
          </p:txBody>
        </p:sp>
        <p:sp>
          <p:nvSpPr>
            <p:cNvPr id="24" name="TextBox 23"/>
            <p:cNvSpPr txBox="1"/>
            <p:nvPr/>
          </p:nvSpPr>
          <p:spPr>
            <a:xfrm>
              <a:off x="573026" y="5508087"/>
              <a:ext cx="1044130" cy="368904"/>
            </a:xfrm>
            <a:prstGeom prst="rect">
              <a:avLst/>
            </a:prstGeom>
            <a:noFill/>
          </p:spPr>
          <p:txBody>
            <a:bodyPr wrap="square" rtlCol="0">
              <a:spAutoFit/>
            </a:bodyPr>
            <a:lstStyle/>
            <a:p>
              <a:r>
                <a:rPr lang="en-CA" dirty="0">
                  <a:solidFill>
                    <a:srgbClr val="00B050"/>
                  </a:solidFill>
                </a:rPr>
                <a:t>Taking</a:t>
              </a:r>
              <a:endParaRPr lang="en-US" dirty="0">
                <a:solidFill>
                  <a:srgbClr val="00B050"/>
                </a:solidFill>
              </a:endParaRPr>
            </a:p>
          </p:txBody>
        </p:sp>
        <p:grpSp>
          <p:nvGrpSpPr>
            <p:cNvPr id="3" name="Group 2"/>
            <p:cNvGrpSpPr/>
            <p:nvPr/>
          </p:nvGrpSpPr>
          <p:grpSpPr>
            <a:xfrm>
              <a:off x="5568289" y="5537984"/>
              <a:ext cx="1510560" cy="260947"/>
              <a:chOff x="6192714" y="5044151"/>
              <a:chExt cx="1510560" cy="260947"/>
            </a:xfrm>
          </p:grpSpPr>
          <p:sp>
            <p:nvSpPr>
              <p:cNvPr id="23" name="Oval 22"/>
              <p:cNvSpPr/>
              <p:nvPr/>
            </p:nvSpPr>
            <p:spPr>
              <a:xfrm>
                <a:off x="6192714" y="5044151"/>
                <a:ext cx="283972" cy="26094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499361" y="5044151"/>
                <a:ext cx="283972" cy="26094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06008" y="5044151"/>
                <a:ext cx="283972" cy="26094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419302" y="5044151"/>
                <a:ext cx="283972" cy="2609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112655" y="5044151"/>
                <a:ext cx="283972" cy="26094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7090803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1E9A74E-F7C4-7942-9041-4A168DD07B3D}"/>
              </a:ext>
            </a:extLst>
          </p:cNvPr>
          <p:cNvSpPr/>
          <p:nvPr/>
        </p:nvSpPr>
        <p:spPr>
          <a:xfrm>
            <a:off x="9050989" y="1339537"/>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AEC66462-15DA-48CE-810D-3633A3124684}"/>
              </a:ext>
            </a:extLst>
          </p:cNvPr>
          <p:cNvSpPr txBox="1"/>
          <p:nvPr/>
        </p:nvSpPr>
        <p:spPr>
          <a:xfrm>
            <a:off x="7653129" y="78990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b="1" spc="-50" dirty="0"/>
              <a:t>What is Medication Adherence?</a:t>
            </a:r>
          </a:p>
          <a:p>
            <a:pPr algn="r">
              <a:spcAft>
                <a:spcPts val="2000"/>
              </a:spcAft>
              <a:buClr>
                <a:srgbClr val="F26523"/>
              </a:buClr>
              <a:buSzPct val="90000"/>
            </a:pPr>
            <a:r>
              <a:rPr lang="en-CA" sz="1200" spc="-50" dirty="0" smtClean="0">
                <a:solidFill>
                  <a:schemeClr val="bg2">
                    <a:lumMod val="75000"/>
                  </a:schemeClr>
                </a:solidFill>
              </a:rPr>
              <a:t>Why </a:t>
            </a:r>
            <a:r>
              <a:rPr lang="en-CA" sz="1200" spc="-50" dirty="0">
                <a:solidFill>
                  <a:schemeClr val="bg2">
                    <a:lumMod val="75000"/>
                  </a:schemeClr>
                </a:solidFill>
              </a:rPr>
              <a:t>it’s important</a:t>
            </a:r>
          </a:p>
          <a:p>
            <a:pPr algn="r">
              <a:spcAft>
                <a:spcPts val="2000"/>
              </a:spcAft>
              <a:buClr>
                <a:srgbClr val="F26523"/>
              </a:buClr>
              <a:buSzPct val="90000"/>
            </a:pPr>
            <a:r>
              <a:rPr lang="en-CA" sz="1200" spc="-50" dirty="0">
                <a:solidFill>
                  <a:schemeClr val="bg2">
                    <a:lumMod val="75000"/>
                  </a:schemeClr>
                </a:solidFill>
              </a:rPr>
              <a:t>Risk factors</a:t>
            </a:r>
          </a:p>
          <a:p>
            <a:pPr algn="r">
              <a:spcAft>
                <a:spcPts val="2000"/>
              </a:spcAft>
              <a:buClr>
                <a:srgbClr val="F26523"/>
              </a:buClr>
              <a:buSzPct val="90000"/>
            </a:pPr>
            <a:r>
              <a:rPr lang="en-CA" sz="1200" spc="-50" dirty="0">
                <a:solidFill>
                  <a:schemeClr val="bg2">
                    <a:lumMod val="75000"/>
                  </a:schemeClr>
                </a:solidFill>
              </a:rPr>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29" name="TextBox 28">
            <a:extLst>
              <a:ext uri="{FF2B5EF4-FFF2-40B4-BE49-F238E27FC236}">
                <a16:creationId xmlns:a16="http://schemas.microsoft.com/office/drawing/2014/main" xmlns="" id="{A65D57D2-3CAB-4F2A-9EEA-2BC87ED4C0AC}"/>
              </a:ext>
            </a:extLst>
          </p:cNvPr>
          <p:cNvSpPr txBox="1"/>
          <p:nvPr/>
        </p:nvSpPr>
        <p:spPr>
          <a:xfrm>
            <a:off x="602876" y="5956986"/>
            <a:ext cx="7669373" cy="230832"/>
          </a:xfrm>
          <a:prstGeom prst="rect">
            <a:avLst/>
          </a:prstGeom>
          <a:noFill/>
        </p:spPr>
        <p:txBody>
          <a:bodyPr wrap="square" rtlCol="0">
            <a:spAutoFit/>
          </a:bodyPr>
          <a:lstStyle/>
          <a:p>
            <a:r>
              <a:rPr lang="en-CA" sz="900" dirty="0">
                <a:solidFill>
                  <a:schemeClr val="bg1">
                    <a:lumMod val="65000"/>
                  </a:schemeClr>
                </a:solidFill>
              </a:rPr>
              <a:t>Sabate E. Adherence to Long-Term Therapies: Evidence for Action. World Health Organization; 2003</a:t>
            </a:r>
            <a:r>
              <a:rPr lang="en-CA" sz="900" dirty="0" smtClean="0">
                <a:solidFill>
                  <a:schemeClr val="bg1">
                    <a:lumMod val="65000"/>
                  </a:schemeClr>
                </a:solidFill>
              </a:rPr>
              <a:t>.</a:t>
            </a:r>
            <a:endParaRPr lang="en-CA" sz="900" dirty="0">
              <a:solidFill>
                <a:schemeClr val="bg1">
                  <a:lumMod val="65000"/>
                </a:schemeClr>
              </a:solidFill>
            </a:endParaRPr>
          </a:p>
        </p:txBody>
      </p:sp>
      <p:sp>
        <p:nvSpPr>
          <p:cNvPr id="3" name="TextBox 2"/>
          <p:cNvSpPr txBox="1"/>
          <p:nvPr/>
        </p:nvSpPr>
        <p:spPr>
          <a:xfrm>
            <a:off x="749686" y="3384909"/>
            <a:ext cx="2632690" cy="984885"/>
          </a:xfrm>
          <a:prstGeom prst="rect">
            <a:avLst/>
          </a:prstGeom>
          <a:noFill/>
        </p:spPr>
        <p:txBody>
          <a:bodyPr wrap="square" rtlCol="0">
            <a:spAutoFit/>
          </a:bodyPr>
          <a:lstStyle/>
          <a:p>
            <a:pPr marL="285750" indent="-285750">
              <a:spcAft>
                <a:spcPts val="600"/>
              </a:spcAft>
              <a:buClr>
                <a:srgbClr val="F26523"/>
              </a:buClr>
              <a:buFont typeface="Wingdings" panose="05000000000000000000" pitchFamily="2" charset="2"/>
              <a:buChar char="§"/>
            </a:pPr>
            <a:r>
              <a:rPr lang="en-CA" sz="1600" dirty="0" smtClean="0"/>
              <a:t>Delayed refill</a:t>
            </a:r>
          </a:p>
          <a:p>
            <a:pPr marL="285750" indent="-285750">
              <a:spcAft>
                <a:spcPts val="600"/>
              </a:spcAft>
              <a:buClr>
                <a:srgbClr val="F26523"/>
              </a:buClr>
              <a:buFont typeface="Wingdings" panose="05000000000000000000" pitchFamily="2" charset="2"/>
              <a:buChar char="§"/>
            </a:pPr>
            <a:r>
              <a:rPr lang="en-CA" sz="1600" dirty="0" smtClean="0"/>
              <a:t>Not taken on time</a:t>
            </a:r>
          </a:p>
          <a:p>
            <a:pPr marL="285750" indent="-285750">
              <a:spcAft>
                <a:spcPts val="600"/>
              </a:spcAft>
              <a:buClr>
                <a:srgbClr val="F26523"/>
              </a:buClr>
              <a:buFont typeface="Wingdings" panose="05000000000000000000" pitchFamily="2" charset="2"/>
              <a:buChar char="§"/>
            </a:pPr>
            <a:r>
              <a:rPr lang="en-CA" sz="1600" dirty="0" smtClean="0"/>
              <a:t>Incorrect dose taken</a:t>
            </a:r>
          </a:p>
        </p:txBody>
      </p:sp>
      <p:sp>
        <p:nvSpPr>
          <p:cNvPr id="4" name="TextBox 3"/>
          <p:cNvSpPr txBox="1"/>
          <p:nvPr/>
        </p:nvSpPr>
        <p:spPr>
          <a:xfrm>
            <a:off x="749684" y="1924529"/>
            <a:ext cx="2731491" cy="907941"/>
          </a:xfrm>
          <a:prstGeom prst="rect">
            <a:avLst/>
          </a:prstGeom>
          <a:noFill/>
        </p:spPr>
        <p:txBody>
          <a:bodyPr wrap="square" rtlCol="0">
            <a:spAutoFit/>
          </a:bodyPr>
          <a:lstStyle/>
          <a:p>
            <a:pPr marL="285750" indent="-285750">
              <a:spcAft>
                <a:spcPts val="600"/>
              </a:spcAft>
              <a:buClr>
                <a:srgbClr val="F26523"/>
              </a:buClr>
              <a:buFont typeface="Wingdings" panose="05000000000000000000" pitchFamily="2" charset="2"/>
              <a:buChar char="§"/>
            </a:pPr>
            <a:r>
              <a:rPr lang="en-CA" sz="1600" dirty="0" smtClean="0"/>
              <a:t>Prescription not filled right away</a:t>
            </a:r>
          </a:p>
          <a:p>
            <a:pPr marL="285750" indent="-285750">
              <a:spcAft>
                <a:spcPts val="600"/>
              </a:spcAft>
              <a:buClr>
                <a:srgbClr val="F26523"/>
              </a:buClr>
              <a:buFont typeface="Wingdings" panose="05000000000000000000" pitchFamily="2" charset="2"/>
              <a:buChar char="§"/>
            </a:pPr>
            <a:r>
              <a:rPr lang="en-CA" sz="1600" dirty="0" smtClean="0"/>
              <a:t>Prescription not filled at all</a:t>
            </a:r>
          </a:p>
        </p:txBody>
      </p:sp>
      <p:sp>
        <p:nvSpPr>
          <p:cNvPr id="37" name="TextBox 36"/>
          <p:cNvSpPr txBox="1"/>
          <p:nvPr/>
        </p:nvSpPr>
        <p:spPr>
          <a:xfrm>
            <a:off x="749685" y="5014591"/>
            <a:ext cx="2731490" cy="584775"/>
          </a:xfrm>
          <a:prstGeom prst="rect">
            <a:avLst/>
          </a:prstGeom>
          <a:noFill/>
        </p:spPr>
        <p:txBody>
          <a:bodyPr wrap="square" rtlCol="0">
            <a:spAutoFit/>
          </a:bodyPr>
          <a:lstStyle/>
          <a:p>
            <a:pPr marL="285750" indent="-285750">
              <a:spcAft>
                <a:spcPts val="600"/>
              </a:spcAft>
              <a:buClr>
                <a:srgbClr val="F26523"/>
              </a:buClr>
              <a:buFont typeface="Wingdings" panose="05000000000000000000" pitchFamily="2" charset="2"/>
              <a:buChar char="§"/>
            </a:pPr>
            <a:r>
              <a:rPr lang="en-CA" sz="1600" dirty="0" smtClean="0"/>
              <a:t>Stopped taking medication before the end of therapy</a:t>
            </a:r>
            <a:endParaRPr lang="en-US" sz="1600" dirty="0"/>
          </a:p>
        </p:txBody>
      </p:sp>
      <p:sp>
        <p:nvSpPr>
          <p:cNvPr id="23"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6" y="289902"/>
            <a:ext cx="6631642" cy="461666"/>
          </a:xfrm>
        </p:spPr>
        <p:txBody>
          <a:bodyPr>
            <a:normAutofit/>
          </a:bodyPr>
          <a:lstStyle/>
          <a:p>
            <a:r>
              <a:rPr lang="en-US" dirty="0"/>
              <a:t>What </a:t>
            </a:r>
            <a:r>
              <a:rPr lang="en-US" dirty="0" smtClean="0"/>
              <a:t>does medication non-adherence look like?</a:t>
            </a:r>
            <a:endParaRPr lang="en-US" dirty="0"/>
          </a:p>
        </p:txBody>
      </p:sp>
      <p:sp>
        <p:nvSpPr>
          <p:cNvPr id="22" name="TextBox 21"/>
          <p:cNvSpPr txBox="1"/>
          <p:nvPr/>
        </p:nvSpPr>
        <p:spPr>
          <a:xfrm>
            <a:off x="754680" y="1534014"/>
            <a:ext cx="2620651" cy="369332"/>
          </a:xfrm>
          <a:prstGeom prst="rect">
            <a:avLst/>
          </a:prstGeom>
          <a:solidFill>
            <a:srgbClr val="FF0000"/>
          </a:solidFill>
        </p:spPr>
        <p:txBody>
          <a:bodyPr wrap="square" rtlCol="0">
            <a:spAutoFit/>
          </a:bodyPr>
          <a:lstStyle/>
          <a:p>
            <a:pPr algn="ctr"/>
            <a:r>
              <a:rPr lang="en-CA" b="1" dirty="0" smtClean="0">
                <a:solidFill>
                  <a:schemeClr val="bg1"/>
                </a:solidFill>
              </a:rPr>
              <a:t>Initiation</a:t>
            </a:r>
            <a:endParaRPr lang="en-CA" b="1" dirty="0">
              <a:solidFill>
                <a:schemeClr val="bg1"/>
              </a:solidFill>
            </a:endParaRPr>
          </a:p>
        </p:txBody>
      </p:sp>
      <p:sp>
        <p:nvSpPr>
          <p:cNvPr id="25" name="TextBox 24"/>
          <p:cNvSpPr txBox="1"/>
          <p:nvPr/>
        </p:nvSpPr>
        <p:spPr>
          <a:xfrm>
            <a:off x="754680" y="2982661"/>
            <a:ext cx="2620651" cy="369332"/>
          </a:xfrm>
          <a:prstGeom prst="rect">
            <a:avLst/>
          </a:prstGeom>
          <a:solidFill>
            <a:srgbClr val="FF0000"/>
          </a:solidFill>
        </p:spPr>
        <p:txBody>
          <a:bodyPr wrap="square" rtlCol="0">
            <a:spAutoFit/>
          </a:bodyPr>
          <a:lstStyle/>
          <a:p>
            <a:pPr algn="ctr"/>
            <a:r>
              <a:rPr lang="en-CA" b="1" dirty="0" smtClean="0">
                <a:solidFill>
                  <a:schemeClr val="bg1"/>
                </a:solidFill>
              </a:rPr>
              <a:t>Implementation</a:t>
            </a:r>
            <a:endParaRPr lang="en-CA" b="1" dirty="0">
              <a:solidFill>
                <a:schemeClr val="bg1"/>
              </a:solidFill>
            </a:endParaRPr>
          </a:p>
        </p:txBody>
      </p:sp>
      <p:sp>
        <p:nvSpPr>
          <p:cNvPr id="35" name="TextBox 34"/>
          <p:cNvSpPr txBox="1"/>
          <p:nvPr/>
        </p:nvSpPr>
        <p:spPr>
          <a:xfrm>
            <a:off x="754680" y="4537774"/>
            <a:ext cx="2620651" cy="369332"/>
          </a:xfrm>
          <a:prstGeom prst="rect">
            <a:avLst/>
          </a:prstGeom>
          <a:solidFill>
            <a:srgbClr val="FF0000"/>
          </a:solidFill>
        </p:spPr>
        <p:txBody>
          <a:bodyPr wrap="square" rtlCol="0">
            <a:spAutoFit/>
          </a:bodyPr>
          <a:lstStyle/>
          <a:p>
            <a:pPr algn="ctr"/>
            <a:r>
              <a:rPr lang="en-CA" b="1" dirty="0" smtClean="0">
                <a:solidFill>
                  <a:schemeClr val="bg1"/>
                </a:solidFill>
              </a:rPr>
              <a:t>Discontinuation</a:t>
            </a:r>
            <a:endParaRPr lang="en-CA" b="1" dirty="0">
              <a:solidFill>
                <a:schemeClr val="bg1"/>
              </a:solidFill>
            </a:endParaRPr>
          </a:p>
        </p:txBody>
      </p:sp>
      <p:grpSp>
        <p:nvGrpSpPr>
          <p:cNvPr id="6" name="Group 5"/>
          <p:cNvGrpSpPr/>
          <p:nvPr/>
        </p:nvGrpSpPr>
        <p:grpSpPr>
          <a:xfrm>
            <a:off x="3800986" y="1602778"/>
            <a:ext cx="3433532" cy="3243654"/>
            <a:chOff x="4257870" y="1636691"/>
            <a:chExt cx="3433532" cy="3243654"/>
          </a:xfrm>
        </p:grpSpPr>
        <p:grpSp>
          <p:nvGrpSpPr>
            <p:cNvPr id="21" name="Group 20"/>
            <p:cNvGrpSpPr/>
            <p:nvPr/>
          </p:nvGrpSpPr>
          <p:grpSpPr>
            <a:xfrm>
              <a:off x="5863608" y="2248792"/>
              <a:ext cx="1148783" cy="831817"/>
              <a:chOff x="997589" y="2922715"/>
              <a:chExt cx="1093341" cy="1267328"/>
            </a:xfrm>
          </p:grpSpPr>
          <p:grpSp>
            <p:nvGrpSpPr>
              <p:cNvPr id="26" name="Group 25">
                <a:extLst>
                  <a:ext uri="{FF2B5EF4-FFF2-40B4-BE49-F238E27FC236}">
                    <a16:creationId xmlns:a16="http://schemas.microsoft.com/office/drawing/2014/main" xmlns="" id="{54A8C32F-B4CB-43FE-8CA2-59A52455D034}"/>
                  </a:ext>
                </a:extLst>
              </p:cNvPr>
              <p:cNvGrpSpPr/>
              <p:nvPr/>
            </p:nvGrpSpPr>
            <p:grpSpPr>
              <a:xfrm>
                <a:off x="997589" y="2922715"/>
                <a:ext cx="508844" cy="1267328"/>
                <a:chOff x="-3362884" y="-171450"/>
                <a:chExt cx="2417763" cy="5516564"/>
              </a:xfrm>
              <a:solidFill>
                <a:srgbClr val="00B050"/>
              </a:solidFill>
            </p:grpSpPr>
            <p:sp>
              <p:nvSpPr>
                <p:cNvPr id="31" name="Freeform 5">
                  <a:extLst>
                    <a:ext uri="{FF2B5EF4-FFF2-40B4-BE49-F238E27FC236}">
                      <a16:creationId xmlns:a16="http://schemas.microsoft.com/office/drawing/2014/main" xmlns="" id="{1F1EBE76-02EE-425D-B3D9-87E8205785AC}"/>
                    </a:ext>
                  </a:extLst>
                </p:cNvPr>
                <p:cNvSpPr>
                  <a:spLocks noEditPoints="1"/>
                </p:cNvSpPr>
                <p:nvPr/>
              </p:nvSpPr>
              <p:spPr bwMode="auto">
                <a:xfrm>
                  <a:off x="-2624694" y="-171450"/>
                  <a:ext cx="919163" cy="914400"/>
                </a:xfrm>
                <a:custGeom>
                  <a:avLst/>
                  <a:gdLst>
                    <a:gd name="T0" fmla="*/ 302 w 302"/>
                    <a:gd name="T1" fmla="*/ 151 h 301"/>
                    <a:gd name="T2" fmla="*/ 151 w 302"/>
                    <a:gd name="T3" fmla="*/ 301 h 301"/>
                    <a:gd name="T4" fmla="*/ 0 w 302"/>
                    <a:gd name="T5" fmla="*/ 151 h 301"/>
                    <a:gd name="T6" fmla="*/ 151 w 302"/>
                    <a:gd name="T7" fmla="*/ 0 h 301"/>
                    <a:gd name="T8" fmla="*/ 302 w 302"/>
                    <a:gd name="T9" fmla="*/ 151 h 301"/>
                    <a:gd name="T10" fmla="*/ 302 w 302"/>
                    <a:gd name="T11" fmla="*/ 151 h 301"/>
                    <a:gd name="T12" fmla="*/ 302 w 302"/>
                    <a:gd name="T13" fmla="*/ 151 h 301"/>
                  </a:gdLst>
                  <a:ahLst/>
                  <a:cxnLst>
                    <a:cxn ang="0">
                      <a:pos x="T0" y="T1"/>
                    </a:cxn>
                    <a:cxn ang="0">
                      <a:pos x="T2" y="T3"/>
                    </a:cxn>
                    <a:cxn ang="0">
                      <a:pos x="T4" y="T5"/>
                    </a:cxn>
                    <a:cxn ang="0">
                      <a:pos x="T6" y="T7"/>
                    </a:cxn>
                    <a:cxn ang="0">
                      <a:pos x="T8" y="T9"/>
                    </a:cxn>
                    <a:cxn ang="0">
                      <a:pos x="T10" y="T11"/>
                    </a:cxn>
                    <a:cxn ang="0">
                      <a:pos x="T12" y="T13"/>
                    </a:cxn>
                  </a:cxnLst>
                  <a:rect l="0" t="0" r="r" b="b"/>
                  <a:pathLst>
                    <a:path w="302" h="301">
                      <a:moveTo>
                        <a:pt x="302" y="151"/>
                      </a:moveTo>
                      <a:cubicBezTo>
                        <a:pt x="302" y="234"/>
                        <a:pt x="234" y="301"/>
                        <a:pt x="151" y="301"/>
                      </a:cubicBezTo>
                      <a:cubicBezTo>
                        <a:pt x="68" y="301"/>
                        <a:pt x="0" y="234"/>
                        <a:pt x="0" y="151"/>
                      </a:cubicBezTo>
                      <a:cubicBezTo>
                        <a:pt x="0" y="67"/>
                        <a:pt x="68" y="0"/>
                        <a:pt x="151" y="0"/>
                      </a:cubicBezTo>
                      <a:cubicBezTo>
                        <a:pt x="234" y="0"/>
                        <a:pt x="302" y="67"/>
                        <a:pt x="302" y="151"/>
                      </a:cubicBezTo>
                      <a:close/>
                      <a:moveTo>
                        <a:pt x="302" y="151"/>
                      </a:moveTo>
                      <a:cubicBezTo>
                        <a:pt x="302" y="151"/>
                        <a:pt x="302" y="151"/>
                        <a:pt x="302" y="151"/>
                      </a:cubicBezTo>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2" name="Freeform 6">
                  <a:extLst>
                    <a:ext uri="{FF2B5EF4-FFF2-40B4-BE49-F238E27FC236}">
                      <a16:creationId xmlns:a16="http://schemas.microsoft.com/office/drawing/2014/main" xmlns="" id="{6FF2F818-A240-40EA-81F6-647CAD3E57ED}"/>
                    </a:ext>
                  </a:extLst>
                </p:cNvPr>
                <p:cNvSpPr>
                  <a:spLocks noEditPoints="1"/>
                </p:cNvSpPr>
                <p:nvPr/>
              </p:nvSpPr>
              <p:spPr bwMode="auto">
                <a:xfrm>
                  <a:off x="-3362884" y="936626"/>
                  <a:ext cx="2417763" cy="4408488"/>
                </a:xfrm>
                <a:custGeom>
                  <a:avLst/>
                  <a:gdLst>
                    <a:gd name="T0" fmla="*/ 447 w 795"/>
                    <a:gd name="T1" fmla="*/ 8 h 1452"/>
                    <a:gd name="T2" fmla="*/ 331 w 795"/>
                    <a:gd name="T3" fmla="*/ 9 h 1452"/>
                    <a:gd name="T4" fmla="*/ 23 w 795"/>
                    <a:gd name="T5" fmla="*/ 549 h 1452"/>
                    <a:gd name="T6" fmla="*/ 173 w 795"/>
                    <a:gd name="T7" fmla="*/ 549 h 1452"/>
                    <a:gd name="T8" fmla="*/ 211 w 795"/>
                    <a:gd name="T9" fmla="*/ 261 h 1452"/>
                    <a:gd name="T10" fmla="*/ 211 w 795"/>
                    <a:gd name="T11" fmla="*/ 576 h 1452"/>
                    <a:gd name="T12" fmla="*/ 212 w 795"/>
                    <a:gd name="T13" fmla="*/ 587 h 1452"/>
                    <a:gd name="T14" fmla="*/ 211 w 795"/>
                    <a:gd name="T15" fmla="*/ 592 h 1452"/>
                    <a:gd name="T16" fmla="*/ 200 w 795"/>
                    <a:gd name="T17" fmla="*/ 1341 h 1452"/>
                    <a:gd name="T18" fmla="*/ 373 w 795"/>
                    <a:gd name="T19" fmla="*/ 1341 h 1452"/>
                    <a:gd name="T20" fmla="*/ 383 w 795"/>
                    <a:gd name="T21" fmla="*/ 754 h 1452"/>
                    <a:gd name="T22" fmla="*/ 408 w 795"/>
                    <a:gd name="T23" fmla="*/ 754 h 1452"/>
                    <a:gd name="T24" fmla="*/ 418 w 795"/>
                    <a:gd name="T25" fmla="*/ 1341 h 1452"/>
                    <a:gd name="T26" fmla="*/ 590 w 795"/>
                    <a:gd name="T27" fmla="*/ 1341 h 1452"/>
                    <a:gd name="T28" fmla="*/ 580 w 795"/>
                    <a:gd name="T29" fmla="*/ 592 h 1452"/>
                    <a:gd name="T30" fmla="*/ 577 w 795"/>
                    <a:gd name="T31" fmla="*/ 570 h 1452"/>
                    <a:gd name="T32" fmla="*/ 574 w 795"/>
                    <a:gd name="T33" fmla="*/ 245 h 1452"/>
                    <a:gd name="T34" fmla="*/ 621 w 795"/>
                    <a:gd name="T35" fmla="*/ 549 h 1452"/>
                    <a:gd name="T36" fmla="*/ 771 w 795"/>
                    <a:gd name="T37" fmla="*/ 549 h 1452"/>
                    <a:gd name="T38" fmla="*/ 447 w 795"/>
                    <a:gd name="T39" fmla="*/ 8 h 1452"/>
                    <a:gd name="T40" fmla="*/ 447 w 795"/>
                    <a:gd name="T41" fmla="*/ 8 h 1452"/>
                    <a:gd name="T42" fmla="*/ 447 w 795"/>
                    <a:gd name="T43" fmla="*/ 8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5" h="1452">
                      <a:moveTo>
                        <a:pt x="447" y="8"/>
                      </a:moveTo>
                      <a:cubicBezTo>
                        <a:pt x="409" y="0"/>
                        <a:pt x="368" y="1"/>
                        <a:pt x="331" y="9"/>
                      </a:cubicBezTo>
                      <a:cubicBezTo>
                        <a:pt x="81" y="39"/>
                        <a:pt x="0" y="329"/>
                        <a:pt x="23" y="549"/>
                      </a:cubicBezTo>
                      <a:cubicBezTo>
                        <a:pt x="33" y="645"/>
                        <a:pt x="183" y="646"/>
                        <a:pt x="173" y="549"/>
                      </a:cubicBezTo>
                      <a:cubicBezTo>
                        <a:pt x="165" y="469"/>
                        <a:pt x="168" y="348"/>
                        <a:pt x="211" y="261"/>
                      </a:cubicBezTo>
                      <a:cubicBezTo>
                        <a:pt x="211" y="576"/>
                        <a:pt x="211" y="576"/>
                        <a:pt x="211" y="576"/>
                      </a:cubicBezTo>
                      <a:cubicBezTo>
                        <a:pt x="211" y="580"/>
                        <a:pt x="211" y="583"/>
                        <a:pt x="212" y="587"/>
                      </a:cubicBezTo>
                      <a:cubicBezTo>
                        <a:pt x="212" y="588"/>
                        <a:pt x="211" y="590"/>
                        <a:pt x="211" y="592"/>
                      </a:cubicBezTo>
                      <a:cubicBezTo>
                        <a:pt x="211" y="842"/>
                        <a:pt x="211" y="1091"/>
                        <a:pt x="200" y="1341"/>
                      </a:cubicBezTo>
                      <a:cubicBezTo>
                        <a:pt x="196" y="1452"/>
                        <a:pt x="368" y="1452"/>
                        <a:pt x="373" y="1341"/>
                      </a:cubicBezTo>
                      <a:cubicBezTo>
                        <a:pt x="381" y="1145"/>
                        <a:pt x="383" y="950"/>
                        <a:pt x="383" y="754"/>
                      </a:cubicBezTo>
                      <a:cubicBezTo>
                        <a:pt x="391" y="754"/>
                        <a:pt x="399" y="754"/>
                        <a:pt x="408" y="754"/>
                      </a:cubicBezTo>
                      <a:cubicBezTo>
                        <a:pt x="408" y="950"/>
                        <a:pt x="410" y="1145"/>
                        <a:pt x="418" y="1341"/>
                      </a:cubicBezTo>
                      <a:cubicBezTo>
                        <a:pt x="423" y="1452"/>
                        <a:pt x="595" y="1452"/>
                        <a:pt x="590" y="1341"/>
                      </a:cubicBezTo>
                      <a:cubicBezTo>
                        <a:pt x="580" y="1091"/>
                        <a:pt x="580" y="842"/>
                        <a:pt x="580" y="592"/>
                      </a:cubicBezTo>
                      <a:cubicBezTo>
                        <a:pt x="580" y="584"/>
                        <a:pt x="578" y="577"/>
                        <a:pt x="577" y="570"/>
                      </a:cubicBezTo>
                      <a:cubicBezTo>
                        <a:pt x="577" y="462"/>
                        <a:pt x="573" y="353"/>
                        <a:pt x="574" y="245"/>
                      </a:cubicBezTo>
                      <a:cubicBezTo>
                        <a:pt x="625" y="331"/>
                        <a:pt x="630" y="464"/>
                        <a:pt x="621" y="549"/>
                      </a:cubicBezTo>
                      <a:cubicBezTo>
                        <a:pt x="611" y="646"/>
                        <a:pt x="761" y="645"/>
                        <a:pt x="771" y="549"/>
                      </a:cubicBezTo>
                      <a:cubicBezTo>
                        <a:pt x="795" y="324"/>
                        <a:pt x="710" y="27"/>
                        <a:pt x="447" y="8"/>
                      </a:cubicBezTo>
                      <a:close/>
                      <a:moveTo>
                        <a:pt x="447" y="8"/>
                      </a:moveTo>
                      <a:cubicBezTo>
                        <a:pt x="447" y="8"/>
                        <a:pt x="447" y="8"/>
                        <a:pt x="447" y="8"/>
                      </a:cubicBezTo>
                    </a:path>
                  </a:pathLst>
                </a:custGeom>
                <a:solidFill>
                  <a:srgbClr val="00B050"/>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27" name="Group 26">
                <a:extLst>
                  <a:ext uri="{FF2B5EF4-FFF2-40B4-BE49-F238E27FC236}">
                    <a16:creationId xmlns:a16="http://schemas.microsoft.com/office/drawing/2014/main" xmlns="" id="{B6128C07-A8E7-4363-8310-3A131AE2DBD5}"/>
                  </a:ext>
                </a:extLst>
              </p:cNvPr>
              <p:cNvGrpSpPr/>
              <p:nvPr/>
            </p:nvGrpSpPr>
            <p:grpSpPr>
              <a:xfrm>
                <a:off x="1582086" y="2922715"/>
                <a:ext cx="508844" cy="1267328"/>
                <a:chOff x="-2986088" y="-171450"/>
                <a:chExt cx="2417763" cy="5516563"/>
              </a:xfrm>
              <a:solidFill>
                <a:srgbClr val="FF0000"/>
              </a:solidFill>
            </p:grpSpPr>
            <p:sp>
              <p:nvSpPr>
                <p:cNvPr id="28" name="Freeform 5">
                  <a:extLst>
                    <a:ext uri="{FF2B5EF4-FFF2-40B4-BE49-F238E27FC236}">
                      <a16:creationId xmlns:a16="http://schemas.microsoft.com/office/drawing/2014/main" xmlns="" id="{319F166C-78A9-4B56-9DC1-2DF92DB5D52B}"/>
                    </a:ext>
                  </a:extLst>
                </p:cNvPr>
                <p:cNvSpPr>
                  <a:spLocks noEditPoints="1"/>
                </p:cNvSpPr>
                <p:nvPr/>
              </p:nvSpPr>
              <p:spPr bwMode="auto">
                <a:xfrm>
                  <a:off x="-2247900" y="-171450"/>
                  <a:ext cx="919163" cy="914400"/>
                </a:xfrm>
                <a:custGeom>
                  <a:avLst/>
                  <a:gdLst>
                    <a:gd name="T0" fmla="*/ 302 w 302"/>
                    <a:gd name="T1" fmla="*/ 151 h 301"/>
                    <a:gd name="T2" fmla="*/ 151 w 302"/>
                    <a:gd name="T3" fmla="*/ 301 h 301"/>
                    <a:gd name="T4" fmla="*/ 0 w 302"/>
                    <a:gd name="T5" fmla="*/ 151 h 301"/>
                    <a:gd name="T6" fmla="*/ 151 w 302"/>
                    <a:gd name="T7" fmla="*/ 0 h 301"/>
                    <a:gd name="T8" fmla="*/ 302 w 302"/>
                    <a:gd name="T9" fmla="*/ 151 h 301"/>
                    <a:gd name="T10" fmla="*/ 302 w 302"/>
                    <a:gd name="T11" fmla="*/ 151 h 301"/>
                    <a:gd name="T12" fmla="*/ 302 w 302"/>
                    <a:gd name="T13" fmla="*/ 151 h 301"/>
                  </a:gdLst>
                  <a:ahLst/>
                  <a:cxnLst>
                    <a:cxn ang="0">
                      <a:pos x="T0" y="T1"/>
                    </a:cxn>
                    <a:cxn ang="0">
                      <a:pos x="T2" y="T3"/>
                    </a:cxn>
                    <a:cxn ang="0">
                      <a:pos x="T4" y="T5"/>
                    </a:cxn>
                    <a:cxn ang="0">
                      <a:pos x="T6" y="T7"/>
                    </a:cxn>
                    <a:cxn ang="0">
                      <a:pos x="T8" y="T9"/>
                    </a:cxn>
                    <a:cxn ang="0">
                      <a:pos x="T10" y="T11"/>
                    </a:cxn>
                    <a:cxn ang="0">
                      <a:pos x="T12" y="T13"/>
                    </a:cxn>
                  </a:cxnLst>
                  <a:rect l="0" t="0" r="r" b="b"/>
                  <a:pathLst>
                    <a:path w="302" h="301">
                      <a:moveTo>
                        <a:pt x="302" y="151"/>
                      </a:moveTo>
                      <a:cubicBezTo>
                        <a:pt x="302" y="234"/>
                        <a:pt x="234" y="301"/>
                        <a:pt x="151" y="301"/>
                      </a:cubicBezTo>
                      <a:cubicBezTo>
                        <a:pt x="68" y="301"/>
                        <a:pt x="0" y="234"/>
                        <a:pt x="0" y="151"/>
                      </a:cubicBezTo>
                      <a:cubicBezTo>
                        <a:pt x="0" y="67"/>
                        <a:pt x="68" y="0"/>
                        <a:pt x="151" y="0"/>
                      </a:cubicBezTo>
                      <a:cubicBezTo>
                        <a:pt x="234" y="0"/>
                        <a:pt x="302" y="67"/>
                        <a:pt x="302" y="151"/>
                      </a:cubicBezTo>
                      <a:close/>
                      <a:moveTo>
                        <a:pt x="302" y="151"/>
                      </a:moveTo>
                      <a:cubicBezTo>
                        <a:pt x="302" y="151"/>
                        <a:pt x="302" y="151"/>
                        <a:pt x="302" y="15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0" name="Freeform 6">
                  <a:extLst>
                    <a:ext uri="{FF2B5EF4-FFF2-40B4-BE49-F238E27FC236}">
                      <a16:creationId xmlns:a16="http://schemas.microsoft.com/office/drawing/2014/main" xmlns="" id="{6B853D5F-D183-438C-A344-657E94E9D11E}"/>
                    </a:ext>
                  </a:extLst>
                </p:cNvPr>
                <p:cNvSpPr>
                  <a:spLocks noEditPoints="1"/>
                </p:cNvSpPr>
                <p:nvPr/>
              </p:nvSpPr>
              <p:spPr bwMode="auto">
                <a:xfrm>
                  <a:off x="-2986088" y="936625"/>
                  <a:ext cx="2417763" cy="4408488"/>
                </a:xfrm>
                <a:custGeom>
                  <a:avLst/>
                  <a:gdLst>
                    <a:gd name="T0" fmla="*/ 447 w 795"/>
                    <a:gd name="T1" fmla="*/ 8 h 1452"/>
                    <a:gd name="T2" fmla="*/ 331 w 795"/>
                    <a:gd name="T3" fmla="*/ 9 h 1452"/>
                    <a:gd name="T4" fmla="*/ 23 w 795"/>
                    <a:gd name="T5" fmla="*/ 549 h 1452"/>
                    <a:gd name="T6" fmla="*/ 173 w 795"/>
                    <a:gd name="T7" fmla="*/ 549 h 1452"/>
                    <a:gd name="T8" fmla="*/ 211 w 795"/>
                    <a:gd name="T9" fmla="*/ 261 h 1452"/>
                    <a:gd name="T10" fmla="*/ 211 w 795"/>
                    <a:gd name="T11" fmla="*/ 576 h 1452"/>
                    <a:gd name="T12" fmla="*/ 212 w 795"/>
                    <a:gd name="T13" fmla="*/ 587 h 1452"/>
                    <a:gd name="T14" fmla="*/ 211 w 795"/>
                    <a:gd name="T15" fmla="*/ 592 h 1452"/>
                    <a:gd name="T16" fmla="*/ 200 w 795"/>
                    <a:gd name="T17" fmla="*/ 1341 h 1452"/>
                    <a:gd name="T18" fmla="*/ 373 w 795"/>
                    <a:gd name="T19" fmla="*/ 1341 h 1452"/>
                    <a:gd name="T20" fmla="*/ 383 w 795"/>
                    <a:gd name="T21" fmla="*/ 754 h 1452"/>
                    <a:gd name="T22" fmla="*/ 408 w 795"/>
                    <a:gd name="T23" fmla="*/ 754 h 1452"/>
                    <a:gd name="T24" fmla="*/ 418 w 795"/>
                    <a:gd name="T25" fmla="*/ 1341 h 1452"/>
                    <a:gd name="T26" fmla="*/ 590 w 795"/>
                    <a:gd name="T27" fmla="*/ 1341 h 1452"/>
                    <a:gd name="T28" fmla="*/ 580 w 795"/>
                    <a:gd name="T29" fmla="*/ 592 h 1452"/>
                    <a:gd name="T30" fmla="*/ 577 w 795"/>
                    <a:gd name="T31" fmla="*/ 570 h 1452"/>
                    <a:gd name="T32" fmla="*/ 574 w 795"/>
                    <a:gd name="T33" fmla="*/ 245 h 1452"/>
                    <a:gd name="T34" fmla="*/ 621 w 795"/>
                    <a:gd name="T35" fmla="*/ 549 h 1452"/>
                    <a:gd name="T36" fmla="*/ 771 w 795"/>
                    <a:gd name="T37" fmla="*/ 549 h 1452"/>
                    <a:gd name="T38" fmla="*/ 447 w 795"/>
                    <a:gd name="T39" fmla="*/ 8 h 1452"/>
                    <a:gd name="T40" fmla="*/ 447 w 795"/>
                    <a:gd name="T41" fmla="*/ 8 h 1452"/>
                    <a:gd name="T42" fmla="*/ 447 w 795"/>
                    <a:gd name="T43" fmla="*/ 8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5" h="1452">
                      <a:moveTo>
                        <a:pt x="447" y="8"/>
                      </a:moveTo>
                      <a:cubicBezTo>
                        <a:pt x="409" y="0"/>
                        <a:pt x="368" y="1"/>
                        <a:pt x="331" y="9"/>
                      </a:cubicBezTo>
                      <a:cubicBezTo>
                        <a:pt x="81" y="39"/>
                        <a:pt x="0" y="329"/>
                        <a:pt x="23" y="549"/>
                      </a:cubicBezTo>
                      <a:cubicBezTo>
                        <a:pt x="33" y="645"/>
                        <a:pt x="183" y="646"/>
                        <a:pt x="173" y="549"/>
                      </a:cubicBezTo>
                      <a:cubicBezTo>
                        <a:pt x="165" y="469"/>
                        <a:pt x="168" y="348"/>
                        <a:pt x="211" y="261"/>
                      </a:cubicBezTo>
                      <a:cubicBezTo>
                        <a:pt x="211" y="576"/>
                        <a:pt x="211" y="576"/>
                        <a:pt x="211" y="576"/>
                      </a:cubicBezTo>
                      <a:cubicBezTo>
                        <a:pt x="211" y="580"/>
                        <a:pt x="211" y="583"/>
                        <a:pt x="212" y="587"/>
                      </a:cubicBezTo>
                      <a:cubicBezTo>
                        <a:pt x="212" y="588"/>
                        <a:pt x="211" y="590"/>
                        <a:pt x="211" y="592"/>
                      </a:cubicBezTo>
                      <a:cubicBezTo>
                        <a:pt x="211" y="842"/>
                        <a:pt x="211" y="1091"/>
                        <a:pt x="200" y="1341"/>
                      </a:cubicBezTo>
                      <a:cubicBezTo>
                        <a:pt x="196" y="1452"/>
                        <a:pt x="368" y="1452"/>
                        <a:pt x="373" y="1341"/>
                      </a:cubicBezTo>
                      <a:cubicBezTo>
                        <a:pt x="381" y="1145"/>
                        <a:pt x="383" y="950"/>
                        <a:pt x="383" y="754"/>
                      </a:cubicBezTo>
                      <a:cubicBezTo>
                        <a:pt x="391" y="754"/>
                        <a:pt x="399" y="754"/>
                        <a:pt x="408" y="754"/>
                      </a:cubicBezTo>
                      <a:cubicBezTo>
                        <a:pt x="408" y="950"/>
                        <a:pt x="410" y="1145"/>
                        <a:pt x="418" y="1341"/>
                      </a:cubicBezTo>
                      <a:cubicBezTo>
                        <a:pt x="423" y="1452"/>
                        <a:pt x="595" y="1452"/>
                        <a:pt x="590" y="1341"/>
                      </a:cubicBezTo>
                      <a:cubicBezTo>
                        <a:pt x="580" y="1091"/>
                        <a:pt x="580" y="842"/>
                        <a:pt x="580" y="592"/>
                      </a:cubicBezTo>
                      <a:cubicBezTo>
                        <a:pt x="580" y="584"/>
                        <a:pt x="578" y="577"/>
                        <a:pt x="577" y="570"/>
                      </a:cubicBezTo>
                      <a:cubicBezTo>
                        <a:pt x="577" y="462"/>
                        <a:pt x="573" y="353"/>
                        <a:pt x="574" y="245"/>
                      </a:cubicBezTo>
                      <a:cubicBezTo>
                        <a:pt x="625" y="331"/>
                        <a:pt x="630" y="464"/>
                        <a:pt x="621" y="549"/>
                      </a:cubicBezTo>
                      <a:cubicBezTo>
                        <a:pt x="611" y="646"/>
                        <a:pt x="761" y="645"/>
                        <a:pt x="771" y="549"/>
                      </a:cubicBezTo>
                      <a:cubicBezTo>
                        <a:pt x="795" y="324"/>
                        <a:pt x="710" y="27"/>
                        <a:pt x="447" y="8"/>
                      </a:cubicBezTo>
                      <a:close/>
                      <a:moveTo>
                        <a:pt x="447" y="8"/>
                      </a:moveTo>
                      <a:cubicBezTo>
                        <a:pt x="447" y="8"/>
                        <a:pt x="447" y="8"/>
                        <a:pt x="447"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grpSp>
        <p:sp>
          <p:nvSpPr>
            <p:cNvPr id="33" name="TextBox 32"/>
            <p:cNvSpPr txBox="1"/>
            <p:nvPr/>
          </p:nvSpPr>
          <p:spPr>
            <a:xfrm>
              <a:off x="4601294" y="3094359"/>
              <a:ext cx="2664454" cy="1477328"/>
            </a:xfrm>
            <a:prstGeom prst="rect">
              <a:avLst/>
            </a:prstGeom>
            <a:noFill/>
          </p:spPr>
          <p:txBody>
            <a:bodyPr wrap="square" rtlCol="0">
              <a:spAutoFit/>
            </a:bodyPr>
            <a:lstStyle/>
            <a:p>
              <a:pPr algn="ctr"/>
              <a:r>
                <a:rPr lang="en-CA" b="1" dirty="0" smtClean="0">
                  <a:solidFill>
                    <a:srgbClr val="FF0000"/>
                  </a:solidFill>
                  <a:ea typeface="Verdana" panose="020B0604030504040204" pitchFamily="34" charset="0"/>
                  <a:cs typeface="Verdana" panose="020B0604030504040204" pitchFamily="34" charset="0"/>
                </a:rPr>
                <a:t>of </a:t>
              </a:r>
              <a:r>
                <a:rPr lang="en-CA" b="1" dirty="0">
                  <a:solidFill>
                    <a:srgbClr val="FF0000"/>
                  </a:solidFill>
                  <a:ea typeface="Verdana" panose="020B0604030504040204" pitchFamily="34" charset="0"/>
                  <a:cs typeface="Verdana" panose="020B0604030504040204" pitchFamily="34" charset="0"/>
                </a:rPr>
                <a:t>people with chronic conditions are </a:t>
              </a:r>
              <a:r>
                <a:rPr lang="en-CA" b="1" dirty="0" smtClean="0">
                  <a:solidFill>
                    <a:srgbClr val="FF0000"/>
                  </a:solidFill>
                  <a:ea typeface="Verdana" panose="020B0604030504040204" pitchFamily="34" charset="0"/>
                  <a:cs typeface="Verdana" panose="020B0604030504040204" pitchFamily="34" charset="0"/>
                </a:rPr>
                <a:t>non-adherent </a:t>
              </a:r>
              <a:r>
                <a:rPr lang="en-CA" b="1" dirty="0">
                  <a:solidFill>
                    <a:srgbClr val="FF0000"/>
                  </a:solidFill>
                  <a:ea typeface="Verdana" panose="020B0604030504040204" pitchFamily="34" charset="0"/>
                  <a:cs typeface="Verdana" panose="020B0604030504040204" pitchFamily="34" charset="0"/>
                </a:rPr>
                <a:t>to their medication </a:t>
              </a:r>
              <a:r>
                <a:rPr lang="en-CA" b="1" dirty="0" smtClean="0">
                  <a:solidFill>
                    <a:srgbClr val="FF0000"/>
                  </a:solidFill>
                  <a:ea typeface="Verdana" panose="020B0604030504040204" pitchFamily="34" charset="0"/>
                  <a:cs typeface="Verdana" panose="020B0604030504040204" pitchFamily="34" charset="0"/>
                </a:rPr>
                <a:t>regimen </a:t>
              </a:r>
              <a:r>
                <a:rPr lang="en-CA" b="1" dirty="0">
                  <a:solidFill>
                    <a:srgbClr val="FF0000"/>
                  </a:solidFill>
                  <a:ea typeface="Verdana" panose="020B0604030504040204" pitchFamily="34" charset="0"/>
                  <a:cs typeface="Verdana" panose="020B0604030504040204" pitchFamily="34" charset="0"/>
                </a:rPr>
                <a:t>at any given </a:t>
              </a:r>
              <a:r>
                <a:rPr lang="en-CA" b="1" dirty="0" smtClean="0">
                  <a:solidFill>
                    <a:srgbClr val="FF0000"/>
                  </a:solidFill>
                  <a:ea typeface="Verdana" panose="020B0604030504040204" pitchFamily="34" charset="0"/>
                  <a:cs typeface="Verdana" panose="020B0604030504040204" pitchFamily="34" charset="0"/>
                </a:rPr>
                <a:t>time</a:t>
              </a:r>
              <a:endParaRPr lang="en-US" b="1" dirty="0">
                <a:solidFill>
                  <a:srgbClr val="FF0000"/>
                </a:solidFill>
                <a:ea typeface="Verdana" panose="020B0604030504040204" pitchFamily="34" charset="0"/>
                <a:cs typeface="Verdana" panose="020B0604030504040204" pitchFamily="34" charset="0"/>
              </a:endParaRPr>
            </a:p>
          </p:txBody>
        </p:sp>
        <p:sp>
          <p:nvSpPr>
            <p:cNvPr id="5" name="TextBox 4"/>
            <p:cNvSpPr txBox="1"/>
            <p:nvPr/>
          </p:nvSpPr>
          <p:spPr>
            <a:xfrm>
              <a:off x="4785223" y="2402124"/>
              <a:ext cx="1191197" cy="584775"/>
            </a:xfrm>
            <a:prstGeom prst="rect">
              <a:avLst/>
            </a:prstGeom>
            <a:noFill/>
          </p:spPr>
          <p:txBody>
            <a:bodyPr wrap="square" rtlCol="0">
              <a:spAutoFit/>
            </a:bodyPr>
            <a:lstStyle/>
            <a:p>
              <a:r>
                <a:rPr lang="en-US" sz="3200" b="1" dirty="0">
                  <a:solidFill>
                    <a:srgbClr val="FF0000"/>
                  </a:solidFill>
                  <a:latin typeface="Arial Black" panose="020B0A04020102020204" pitchFamily="34" charset="0"/>
                </a:rPr>
                <a:t>50%</a:t>
              </a:r>
              <a:endParaRPr lang="en-US" sz="3200" dirty="0"/>
            </a:p>
          </p:txBody>
        </p:sp>
        <p:sp>
          <p:nvSpPr>
            <p:cNvPr id="2" name="Oval 1"/>
            <p:cNvSpPr/>
            <p:nvPr/>
          </p:nvSpPr>
          <p:spPr>
            <a:xfrm>
              <a:off x="4257870" y="1636691"/>
              <a:ext cx="3433532" cy="32436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37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1E9A74E-F7C4-7942-9041-4A168DD07B3D}"/>
              </a:ext>
            </a:extLst>
          </p:cNvPr>
          <p:cNvSpPr/>
          <p:nvPr/>
        </p:nvSpPr>
        <p:spPr>
          <a:xfrm>
            <a:off x="9050989" y="1960182"/>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EAECBCAB-36D9-4FF1-9453-D7230908C9D2}"/>
              </a:ext>
            </a:extLst>
          </p:cNvPr>
          <p:cNvSpPr txBox="1"/>
          <p:nvPr/>
        </p:nvSpPr>
        <p:spPr>
          <a:xfrm>
            <a:off x="7689959" y="80133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b="1" spc="-50" dirty="0" smtClean="0"/>
              <a:t>Why </a:t>
            </a:r>
            <a:r>
              <a:rPr lang="en-CA" sz="1200" b="1" spc="-50" dirty="0"/>
              <a:t>it’s important</a:t>
            </a:r>
          </a:p>
          <a:p>
            <a:pPr algn="r">
              <a:spcAft>
                <a:spcPts val="2000"/>
              </a:spcAft>
              <a:buClr>
                <a:srgbClr val="F26523"/>
              </a:buClr>
              <a:buSzPct val="90000"/>
            </a:pPr>
            <a:r>
              <a:rPr lang="en-CA" sz="1200" spc="-50" dirty="0">
                <a:solidFill>
                  <a:schemeClr val="bg2">
                    <a:lumMod val="75000"/>
                  </a:schemeClr>
                </a:solidFill>
              </a:rPr>
              <a:t>Risk factors</a:t>
            </a:r>
          </a:p>
          <a:p>
            <a:pPr algn="r">
              <a:spcAft>
                <a:spcPts val="2000"/>
              </a:spcAft>
              <a:buClr>
                <a:srgbClr val="F26523"/>
              </a:buClr>
              <a:buSzPct val="90000"/>
            </a:pPr>
            <a:r>
              <a:rPr lang="en-CA" sz="1200" spc="-50" dirty="0">
                <a:solidFill>
                  <a:schemeClr val="bg2">
                    <a:lumMod val="75000"/>
                  </a:schemeClr>
                </a:solidFill>
              </a:rPr>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5"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6" y="267600"/>
            <a:ext cx="6631642" cy="461666"/>
          </a:xfrm>
        </p:spPr>
        <p:txBody>
          <a:bodyPr>
            <a:normAutofit/>
          </a:bodyPr>
          <a:lstStyle/>
          <a:p>
            <a:r>
              <a:rPr lang="en-US" dirty="0"/>
              <a:t>Why is </a:t>
            </a:r>
            <a:r>
              <a:rPr lang="en-US" dirty="0" smtClean="0"/>
              <a:t>medication </a:t>
            </a:r>
            <a:r>
              <a:rPr lang="en-US" dirty="0"/>
              <a:t>a</a:t>
            </a:r>
            <a:r>
              <a:rPr lang="en-US" dirty="0" smtClean="0"/>
              <a:t>dherence </a:t>
            </a:r>
            <a:r>
              <a:rPr lang="en-US" dirty="0"/>
              <a:t>i</a:t>
            </a:r>
            <a:r>
              <a:rPr lang="en-US" dirty="0" smtClean="0"/>
              <a:t>mportant</a:t>
            </a:r>
            <a:r>
              <a:rPr lang="en-US" dirty="0"/>
              <a:t>?</a:t>
            </a:r>
          </a:p>
        </p:txBody>
      </p:sp>
      <p:graphicFrame>
        <p:nvGraphicFramePr>
          <p:cNvPr id="6" name="TextBox 5">
            <a:extLst>
              <a:ext uri="{FF2B5EF4-FFF2-40B4-BE49-F238E27FC236}">
                <a16:creationId xmlns="" xmlns:a16="http://schemas.microsoft.com/office/drawing/2014/main" id="{F731DB75-33FD-122A-6D50-254A00B00986}"/>
              </a:ext>
            </a:extLst>
          </p:cNvPr>
          <p:cNvGraphicFramePr/>
          <p:nvPr>
            <p:extLst>
              <p:ext uri="{D42A27DB-BD31-4B8C-83A1-F6EECF244321}">
                <p14:modId xmlns:p14="http://schemas.microsoft.com/office/powerpoint/2010/main" val="2853132613"/>
              </p:ext>
            </p:extLst>
          </p:nvPr>
        </p:nvGraphicFramePr>
        <p:xfrm>
          <a:off x="350626" y="1812156"/>
          <a:ext cx="7032389" cy="2817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lus 1"/>
          <p:cNvSpPr/>
          <p:nvPr/>
        </p:nvSpPr>
        <p:spPr>
          <a:xfrm>
            <a:off x="2126146" y="2388618"/>
            <a:ext cx="361950" cy="371475"/>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4025630" y="2455479"/>
            <a:ext cx="383799" cy="237751"/>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39297" y="4035819"/>
            <a:ext cx="2497190" cy="1520416"/>
          </a:xfrm>
          <a:prstGeom prst="rect">
            <a:avLst/>
          </a:prstGeom>
          <a:noFill/>
        </p:spPr>
        <p:txBody>
          <a:bodyPr wrap="square" rtlCol="0">
            <a:spAutoFit/>
          </a:bodyPr>
          <a:lstStyle/>
          <a:p>
            <a:pPr marL="171450" indent="-171450">
              <a:lnSpc>
                <a:spcPct val="120000"/>
              </a:lnSpc>
              <a:buClr>
                <a:srgbClr val="F26523"/>
              </a:buClr>
              <a:buFont typeface="Arial" panose="020B0604020202020204" pitchFamily="34" charset="0"/>
              <a:buChar char="•"/>
            </a:pPr>
            <a:r>
              <a:rPr lang="en-US" sz="1600" dirty="0">
                <a:latin typeface="Calibri" panose="020F0502020204030204" pitchFamily="34" charset="0"/>
                <a:cs typeface="Calibri" panose="020F0502020204030204" pitchFamily="34" charset="0"/>
                <a:sym typeface="Verdana"/>
              </a:rPr>
              <a:t>Improve symptoms</a:t>
            </a:r>
          </a:p>
          <a:p>
            <a:pPr marL="171450" indent="-171450">
              <a:lnSpc>
                <a:spcPct val="120000"/>
              </a:lnSpc>
              <a:buClr>
                <a:srgbClr val="F26523"/>
              </a:buClr>
              <a:buFont typeface="Arial" panose="020B0604020202020204" pitchFamily="34" charset="0"/>
              <a:buChar char="•"/>
            </a:pPr>
            <a:r>
              <a:rPr lang="en-US" sz="1600" dirty="0">
                <a:latin typeface="Calibri" panose="020F0502020204030204" pitchFamily="34" charset="0"/>
                <a:cs typeface="Calibri" panose="020F0502020204030204" pitchFamily="34" charset="0"/>
                <a:sym typeface="Verdana"/>
              </a:rPr>
              <a:t>Decrease mortality</a:t>
            </a:r>
          </a:p>
          <a:p>
            <a:pPr marL="171450" indent="-171450">
              <a:lnSpc>
                <a:spcPct val="120000"/>
              </a:lnSpc>
              <a:buClr>
                <a:srgbClr val="F26523"/>
              </a:buClr>
              <a:buFont typeface="Arial" panose="020B0604020202020204" pitchFamily="34" charset="0"/>
              <a:buChar char="•"/>
            </a:pPr>
            <a:r>
              <a:rPr lang="en-US" sz="1600" dirty="0">
                <a:latin typeface="Calibri" panose="020F0502020204030204" pitchFamily="34" charset="0"/>
                <a:cs typeface="Calibri" panose="020F0502020204030204" pitchFamily="34" charset="0"/>
                <a:sym typeface="Verdana"/>
              </a:rPr>
              <a:t>Limit disease progression</a:t>
            </a:r>
          </a:p>
          <a:p>
            <a:pPr marL="171450" indent="-171450">
              <a:lnSpc>
                <a:spcPct val="120000"/>
              </a:lnSpc>
              <a:buClr>
                <a:srgbClr val="F26523"/>
              </a:buClr>
              <a:buFont typeface="Arial" panose="020B0604020202020204" pitchFamily="34" charset="0"/>
              <a:buChar char="•"/>
            </a:pPr>
            <a:r>
              <a:rPr lang="en-US" sz="1600" dirty="0">
                <a:latin typeface="Calibri" panose="020F0502020204030204" pitchFamily="34" charset="0"/>
                <a:cs typeface="Calibri" panose="020F0502020204030204" pitchFamily="34" charset="0"/>
                <a:sym typeface="Verdana"/>
              </a:rPr>
              <a:t>Increase quality of life</a:t>
            </a:r>
            <a:endParaRPr lang="en-CA" sz="1600" dirty="0">
              <a:latin typeface="Calibri" panose="020F0502020204030204" pitchFamily="34" charset="0"/>
              <a:cs typeface="Calibri" panose="020F0502020204030204" pitchFamily="34" charset="0"/>
              <a:sym typeface="Verdana"/>
            </a:endParaRPr>
          </a:p>
          <a:p>
            <a:pPr marL="285750" indent="-285750">
              <a:buClr>
                <a:srgbClr val="F26523"/>
              </a:buClr>
              <a:buFont typeface="Arial" panose="020B0604020202020204" pitchFamily="34" charset="0"/>
              <a:buChar char="•"/>
            </a:pPr>
            <a:endParaRPr lang="en-US" sz="1600" dirty="0"/>
          </a:p>
        </p:txBody>
      </p:sp>
      <p:sp>
        <p:nvSpPr>
          <p:cNvPr id="12" name="TextBox 11">
            <a:extLst>
              <a:ext uri="{FF2B5EF4-FFF2-40B4-BE49-F238E27FC236}">
                <a16:creationId xmlns:a16="http://schemas.microsoft.com/office/drawing/2014/main" xmlns="" id="{A65D57D2-3CAB-4F2A-9EEA-2BC87ED4C0AC}"/>
              </a:ext>
            </a:extLst>
          </p:cNvPr>
          <p:cNvSpPr txBox="1"/>
          <p:nvPr/>
        </p:nvSpPr>
        <p:spPr>
          <a:xfrm>
            <a:off x="319067" y="5979180"/>
            <a:ext cx="5091704" cy="230832"/>
          </a:xfrm>
          <a:prstGeom prst="rect">
            <a:avLst/>
          </a:prstGeom>
          <a:noFill/>
        </p:spPr>
        <p:txBody>
          <a:bodyPr wrap="square" rtlCol="0">
            <a:spAutoFit/>
          </a:bodyPr>
          <a:lstStyle/>
          <a:p>
            <a:r>
              <a:rPr lang="en-CA" sz="900" dirty="0" err="1">
                <a:solidFill>
                  <a:schemeClr val="bg1">
                    <a:lumMod val="65000"/>
                  </a:schemeClr>
                </a:solidFill>
              </a:rPr>
              <a:t>Osterberg</a:t>
            </a:r>
            <a:r>
              <a:rPr lang="en-CA" sz="900" dirty="0">
                <a:solidFill>
                  <a:schemeClr val="bg1">
                    <a:lumMod val="65000"/>
                  </a:schemeClr>
                </a:solidFill>
              </a:rPr>
              <a:t> L, </a:t>
            </a:r>
            <a:r>
              <a:rPr lang="en-CA" sz="900" dirty="0" err="1">
                <a:solidFill>
                  <a:schemeClr val="bg1">
                    <a:lumMod val="65000"/>
                  </a:schemeClr>
                </a:solidFill>
              </a:rPr>
              <a:t>Blaschke</a:t>
            </a:r>
            <a:r>
              <a:rPr lang="en-CA" sz="900" dirty="0">
                <a:solidFill>
                  <a:schemeClr val="bg1">
                    <a:lumMod val="65000"/>
                  </a:schemeClr>
                </a:solidFill>
              </a:rPr>
              <a:t> T. N </a:t>
            </a:r>
            <a:r>
              <a:rPr lang="en-CA" sz="900" dirty="0" err="1">
                <a:solidFill>
                  <a:schemeClr val="bg1">
                    <a:lumMod val="65000"/>
                  </a:schemeClr>
                </a:solidFill>
              </a:rPr>
              <a:t>Engl</a:t>
            </a:r>
            <a:r>
              <a:rPr lang="en-CA" sz="900" dirty="0">
                <a:solidFill>
                  <a:schemeClr val="bg1">
                    <a:lumMod val="65000"/>
                  </a:schemeClr>
                </a:solidFill>
              </a:rPr>
              <a:t> J Med 2005;353(5):487-497. </a:t>
            </a:r>
          </a:p>
        </p:txBody>
      </p:sp>
      <p:sp>
        <p:nvSpPr>
          <p:cNvPr id="5" name="Oval 4"/>
          <p:cNvSpPr/>
          <p:nvPr/>
        </p:nvSpPr>
        <p:spPr>
          <a:xfrm>
            <a:off x="4421811" y="1401423"/>
            <a:ext cx="3315923" cy="4453818"/>
          </a:xfrm>
          <a:prstGeom prst="ellipse">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5611B636-A7E9-D947-A656-B35C597F5D09}"/>
              </a:ext>
            </a:extLst>
          </p:cNvPr>
          <p:cNvSpPr txBox="1"/>
          <p:nvPr/>
        </p:nvSpPr>
        <p:spPr>
          <a:xfrm>
            <a:off x="602876" y="831717"/>
            <a:ext cx="7199212" cy="400110"/>
          </a:xfrm>
          <a:prstGeom prst="rect">
            <a:avLst/>
          </a:prstGeom>
          <a:noFill/>
        </p:spPr>
        <p:txBody>
          <a:bodyPr wrap="square" rtlCol="0">
            <a:spAutoFit/>
          </a:bodyPr>
          <a:lstStyle/>
          <a:p>
            <a:r>
              <a:rPr lang="en-CA" sz="2000" b="1" dirty="0" smtClean="0">
                <a:solidFill>
                  <a:srgbClr val="F26523"/>
                </a:solidFill>
              </a:rPr>
              <a:t>Health outcomes and safety</a:t>
            </a:r>
            <a:endParaRPr lang="en-CA" sz="2000" b="1" dirty="0">
              <a:solidFill>
                <a:srgbClr val="F26523"/>
              </a:solidFill>
            </a:endParaRPr>
          </a:p>
        </p:txBody>
      </p:sp>
    </p:spTree>
    <p:extLst>
      <p:ext uri="{BB962C8B-B14F-4D97-AF65-F5344CB8AC3E}">
        <p14:creationId xmlns:p14="http://schemas.microsoft.com/office/powerpoint/2010/main" val="330333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35" name="TextBox 34">
            <a:extLst>
              <a:ext uri="{FF2B5EF4-FFF2-40B4-BE49-F238E27FC236}">
                <a16:creationId xmlns:a16="http://schemas.microsoft.com/office/drawing/2014/main" xmlns="" id="{EEFF85F0-A811-4D3D-823B-22F195CE8AA9}"/>
              </a:ext>
            </a:extLst>
          </p:cNvPr>
          <p:cNvSpPr txBox="1"/>
          <p:nvPr/>
        </p:nvSpPr>
        <p:spPr>
          <a:xfrm>
            <a:off x="670539" y="5839774"/>
            <a:ext cx="6270263" cy="507831"/>
          </a:xfrm>
          <a:prstGeom prst="rect">
            <a:avLst/>
          </a:prstGeom>
          <a:noFill/>
        </p:spPr>
        <p:txBody>
          <a:bodyPr wrap="square" rtlCol="0">
            <a:spAutoFit/>
          </a:bodyPr>
          <a:lstStyle/>
          <a:p>
            <a:r>
              <a:rPr lang="en-CA" sz="900" dirty="0">
                <a:solidFill>
                  <a:schemeClr val="bg1">
                    <a:lumMod val="65000"/>
                  </a:schemeClr>
                </a:solidFill>
                <a:ea typeface="Calibri" panose="020F0502020204030204" pitchFamily="34" charset="0"/>
              </a:rPr>
              <a:t>Wertheimer AI, </a:t>
            </a:r>
            <a:r>
              <a:rPr lang="en-CA" sz="900" dirty="0" err="1">
                <a:solidFill>
                  <a:schemeClr val="bg1">
                    <a:lumMod val="65000"/>
                  </a:schemeClr>
                </a:solidFill>
                <a:ea typeface="Calibri" panose="020F0502020204030204" pitchFamily="34" charset="0"/>
              </a:rPr>
              <a:t>Santella</a:t>
            </a:r>
            <a:r>
              <a:rPr lang="en-CA" sz="900" dirty="0">
                <a:solidFill>
                  <a:schemeClr val="bg1">
                    <a:lumMod val="65000"/>
                  </a:schemeClr>
                </a:solidFill>
                <a:ea typeface="Calibri" panose="020F0502020204030204" pitchFamily="34" charset="0"/>
              </a:rPr>
              <a:t> TM. Medication compliance research: still so far to go. </a:t>
            </a:r>
            <a:r>
              <a:rPr lang="en-CA" sz="900" i="1" dirty="0">
                <a:solidFill>
                  <a:schemeClr val="bg1">
                    <a:lumMod val="65000"/>
                  </a:schemeClr>
                </a:solidFill>
                <a:ea typeface="Calibri" panose="020F0502020204030204" pitchFamily="34" charset="0"/>
              </a:rPr>
              <a:t>J </a:t>
            </a:r>
            <a:r>
              <a:rPr lang="en-CA" sz="900" i="1" dirty="0" err="1">
                <a:solidFill>
                  <a:schemeClr val="bg1">
                    <a:lumMod val="65000"/>
                  </a:schemeClr>
                </a:solidFill>
                <a:ea typeface="Calibri" panose="020F0502020204030204" pitchFamily="34" charset="0"/>
              </a:rPr>
              <a:t>Appl</a:t>
            </a:r>
            <a:r>
              <a:rPr lang="en-CA" sz="900" i="1" dirty="0">
                <a:solidFill>
                  <a:schemeClr val="bg1">
                    <a:lumMod val="65000"/>
                  </a:schemeClr>
                </a:solidFill>
                <a:ea typeface="Calibri" panose="020F0502020204030204" pitchFamily="34" charset="0"/>
              </a:rPr>
              <a:t> Res </a:t>
            </a:r>
            <a:r>
              <a:rPr lang="en-CA" sz="900" i="1" dirty="0" err="1">
                <a:solidFill>
                  <a:schemeClr val="bg1">
                    <a:lumMod val="65000"/>
                  </a:schemeClr>
                </a:solidFill>
                <a:ea typeface="Calibri" panose="020F0502020204030204" pitchFamily="34" charset="0"/>
              </a:rPr>
              <a:t>Clin</a:t>
            </a:r>
            <a:r>
              <a:rPr lang="en-CA" sz="900" i="1" dirty="0">
                <a:solidFill>
                  <a:schemeClr val="bg1">
                    <a:lumMod val="65000"/>
                  </a:schemeClr>
                </a:solidFill>
                <a:ea typeface="Calibri" panose="020F0502020204030204" pitchFamily="34" charset="0"/>
              </a:rPr>
              <a:t> </a:t>
            </a:r>
            <a:r>
              <a:rPr lang="en-CA" sz="900" i="1" dirty="0" err="1">
                <a:solidFill>
                  <a:schemeClr val="bg1">
                    <a:lumMod val="65000"/>
                  </a:schemeClr>
                </a:solidFill>
                <a:ea typeface="Calibri" panose="020F0502020204030204" pitchFamily="34" charset="0"/>
              </a:rPr>
              <a:t>Exp</a:t>
            </a:r>
            <a:r>
              <a:rPr lang="en-CA" sz="900" i="1" dirty="0">
                <a:solidFill>
                  <a:schemeClr val="bg1">
                    <a:lumMod val="65000"/>
                  </a:schemeClr>
                </a:solidFill>
                <a:ea typeface="Calibri" panose="020F0502020204030204" pitchFamily="34" charset="0"/>
              </a:rPr>
              <a:t> </a:t>
            </a:r>
            <a:r>
              <a:rPr lang="en-CA" sz="900" i="1" dirty="0" err="1">
                <a:solidFill>
                  <a:schemeClr val="bg1">
                    <a:lumMod val="65000"/>
                  </a:schemeClr>
                </a:solidFill>
                <a:ea typeface="Calibri" panose="020F0502020204030204" pitchFamily="34" charset="0"/>
              </a:rPr>
              <a:t>Ther</a:t>
            </a:r>
            <a:r>
              <a:rPr lang="en-CA" sz="900" i="1" dirty="0">
                <a:solidFill>
                  <a:schemeClr val="bg1">
                    <a:lumMod val="65000"/>
                  </a:schemeClr>
                </a:solidFill>
                <a:ea typeface="Calibri" panose="020F0502020204030204" pitchFamily="34" charset="0"/>
              </a:rPr>
              <a:t>.</a:t>
            </a:r>
            <a:r>
              <a:rPr lang="en-CA" sz="900" dirty="0">
                <a:solidFill>
                  <a:schemeClr val="bg1">
                    <a:lumMod val="65000"/>
                  </a:schemeClr>
                </a:solidFill>
                <a:ea typeface="Calibri" panose="020F0502020204030204" pitchFamily="34" charset="0"/>
              </a:rPr>
              <a:t> 2003;3(3):254–261.</a:t>
            </a:r>
          </a:p>
          <a:p>
            <a:r>
              <a:rPr lang="en-CA" sz="900" dirty="0">
                <a:solidFill>
                  <a:schemeClr val="bg1">
                    <a:lumMod val="65000"/>
                  </a:schemeClr>
                </a:solidFill>
              </a:rPr>
              <a:t>Sabate E. </a:t>
            </a:r>
            <a:r>
              <a:rPr lang="en-CA" sz="900" i="1" dirty="0">
                <a:solidFill>
                  <a:schemeClr val="bg1">
                    <a:lumMod val="65000"/>
                  </a:schemeClr>
                </a:solidFill>
              </a:rPr>
              <a:t>Adherence to Long-Term Therapies: Evidence for Action. </a:t>
            </a:r>
            <a:r>
              <a:rPr lang="en-CA" sz="900" dirty="0">
                <a:solidFill>
                  <a:schemeClr val="bg1">
                    <a:lumMod val="65000"/>
                  </a:schemeClr>
                </a:solidFill>
              </a:rPr>
              <a:t>Geneva, Switzerland: World Health Organization; </a:t>
            </a:r>
            <a:r>
              <a:rPr lang="en-CA" sz="900" dirty="0" smtClean="0">
                <a:solidFill>
                  <a:schemeClr val="bg1">
                    <a:lumMod val="65000"/>
                  </a:schemeClr>
                </a:solidFill>
              </a:rPr>
              <a:t>2003.</a:t>
            </a:r>
            <a:endParaRPr lang="en-CA" sz="900" dirty="0">
              <a:solidFill>
                <a:schemeClr val="bg1">
                  <a:lumMod val="65000"/>
                </a:schemeClr>
              </a:solidFill>
            </a:endParaRPr>
          </a:p>
          <a:p>
            <a:endParaRPr lang="en-CA" sz="900" dirty="0">
              <a:solidFill>
                <a:schemeClr val="bg1">
                  <a:lumMod val="65000"/>
                </a:schemeClr>
              </a:solidFill>
              <a:effectLst/>
              <a:ea typeface="Times New Roman" panose="02020603050405020304" pitchFamily="18" charset="0"/>
            </a:endParaRPr>
          </a:p>
        </p:txBody>
      </p:sp>
      <p:sp>
        <p:nvSpPr>
          <p:cNvPr id="14" name="Rectangle 13">
            <a:extLst>
              <a:ext uri="{FF2B5EF4-FFF2-40B4-BE49-F238E27FC236}">
                <a16:creationId xmlns:a16="http://schemas.microsoft.com/office/drawing/2014/main" xmlns="" id="{C1E9A74E-F7C4-7942-9041-4A168DD07B3D}"/>
              </a:ext>
            </a:extLst>
          </p:cNvPr>
          <p:cNvSpPr/>
          <p:nvPr/>
        </p:nvSpPr>
        <p:spPr>
          <a:xfrm>
            <a:off x="9050989" y="1960176"/>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EAECBCAB-36D9-4FF1-9453-D7230908C9D2}"/>
              </a:ext>
            </a:extLst>
          </p:cNvPr>
          <p:cNvSpPr txBox="1"/>
          <p:nvPr/>
        </p:nvSpPr>
        <p:spPr>
          <a:xfrm>
            <a:off x="7689959" y="80133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b="1" spc="-50" dirty="0" smtClean="0"/>
              <a:t>Why </a:t>
            </a:r>
            <a:r>
              <a:rPr lang="en-CA" sz="1200" b="1" spc="-50" dirty="0"/>
              <a:t>it’s important</a:t>
            </a:r>
          </a:p>
          <a:p>
            <a:pPr algn="r">
              <a:spcAft>
                <a:spcPts val="2000"/>
              </a:spcAft>
              <a:buClr>
                <a:srgbClr val="F26523"/>
              </a:buClr>
              <a:buSzPct val="90000"/>
            </a:pPr>
            <a:r>
              <a:rPr lang="en-CA" sz="1200" spc="-50" dirty="0">
                <a:solidFill>
                  <a:schemeClr val="bg2">
                    <a:lumMod val="75000"/>
                  </a:schemeClr>
                </a:solidFill>
              </a:rPr>
              <a:t>Risk factors</a:t>
            </a:r>
          </a:p>
          <a:p>
            <a:pPr algn="r">
              <a:spcAft>
                <a:spcPts val="2000"/>
              </a:spcAft>
              <a:buClr>
                <a:srgbClr val="F26523"/>
              </a:buClr>
              <a:buSzPct val="90000"/>
            </a:pPr>
            <a:r>
              <a:rPr lang="en-CA" sz="1200" spc="-50" dirty="0">
                <a:solidFill>
                  <a:schemeClr val="bg2">
                    <a:lumMod val="75000"/>
                  </a:schemeClr>
                </a:solidFill>
              </a:rPr>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smtClean="0">
                <a:solidFill>
                  <a:schemeClr val="bg2">
                    <a:lumMod val="75000"/>
                  </a:schemeClr>
                </a:solidFill>
              </a:rPr>
              <a:t>Senior </a:t>
            </a:r>
            <a:r>
              <a:rPr lang="en-CA" sz="1200" spc="-50" dirty="0">
                <a:solidFill>
                  <a:schemeClr val="bg2">
                    <a:lumMod val="75000"/>
                  </a:schemeClr>
                </a:solidFill>
              </a:rPr>
              <a:t>friendly 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8"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5" y="267600"/>
            <a:ext cx="6793247" cy="461666"/>
          </a:xfrm>
        </p:spPr>
        <p:txBody>
          <a:bodyPr>
            <a:normAutofit/>
          </a:bodyPr>
          <a:lstStyle/>
          <a:p>
            <a:r>
              <a:rPr lang="en-US" dirty="0"/>
              <a:t>Health system impact of </a:t>
            </a:r>
            <a:r>
              <a:rPr lang="en-US" dirty="0" smtClean="0"/>
              <a:t>medication non-adherence</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24668"/>
          <a:stretch/>
        </p:blipFill>
        <p:spPr>
          <a:xfrm>
            <a:off x="1211025" y="1069020"/>
            <a:ext cx="5770031" cy="4348961"/>
          </a:xfrm>
          <a:prstGeom prst="rect">
            <a:avLst/>
          </a:prstGeom>
        </p:spPr>
      </p:pic>
      <p:sp>
        <p:nvSpPr>
          <p:cNvPr id="28" name="Oval 27">
            <a:extLst>
              <a:ext uri="{FF2B5EF4-FFF2-40B4-BE49-F238E27FC236}">
                <a16:creationId xmlns:a16="http://schemas.microsoft.com/office/drawing/2014/main" xmlns="" id="{70931492-4A46-FB4A-B14A-BAA40AED34D5}"/>
              </a:ext>
            </a:extLst>
          </p:cNvPr>
          <p:cNvSpPr/>
          <p:nvPr/>
        </p:nvSpPr>
        <p:spPr>
          <a:xfrm>
            <a:off x="974430" y="1413303"/>
            <a:ext cx="2226714" cy="2080570"/>
          </a:xfrm>
          <a:prstGeom prst="ellipse">
            <a:avLst/>
          </a:prstGeom>
          <a:solidFill>
            <a:srgbClr val="F26523">
              <a:alpha val="25000"/>
            </a:srgbClr>
          </a:solidFill>
          <a:ln w="190500">
            <a:solidFill>
              <a:srgbClr val="F265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800"/>
          </a:p>
        </p:txBody>
      </p:sp>
      <p:sp>
        <p:nvSpPr>
          <p:cNvPr id="32" name="TextBox 31">
            <a:extLst>
              <a:ext uri="{FF2B5EF4-FFF2-40B4-BE49-F238E27FC236}">
                <a16:creationId xmlns:a16="http://schemas.microsoft.com/office/drawing/2014/main" xmlns="" id="{3B185591-77F3-4BE2-B034-4D5314F4243C}"/>
              </a:ext>
            </a:extLst>
          </p:cNvPr>
          <p:cNvSpPr txBox="1"/>
          <p:nvPr/>
        </p:nvSpPr>
        <p:spPr>
          <a:xfrm>
            <a:off x="1100777" y="1697918"/>
            <a:ext cx="1969439" cy="707886"/>
          </a:xfrm>
          <a:prstGeom prst="rect">
            <a:avLst/>
          </a:prstGeom>
          <a:noFill/>
        </p:spPr>
        <p:txBody>
          <a:bodyPr wrap="square" rtlCol="0">
            <a:spAutoFit/>
          </a:bodyPr>
          <a:lstStyle/>
          <a:p>
            <a:pPr algn="ctr"/>
            <a:r>
              <a:rPr lang="en-US" sz="4000" b="1" dirty="0"/>
              <a:t>25%</a:t>
            </a:r>
            <a:endParaRPr lang="en-CA" sz="4000" b="1" dirty="0"/>
          </a:p>
        </p:txBody>
      </p:sp>
      <p:sp>
        <p:nvSpPr>
          <p:cNvPr id="20" name="TextBox 19">
            <a:extLst>
              <a:ext uri="{FF2B5EF4-FFF2-40B4-BE49-F238E27FC236}">
                <a16:creationId xmlns:a16="http://schemas.microsoft.com/office/drawing/2014/main" xmlns="" id="{E7A18588-BCD7-485F-9F91-1F0FBB80977D}"/>
              </a:ext>
            </a:extLst>
          </p:cNvPr>
          <p:cNvSpPr txBox="1"/>
          <p:nvPr/>
        </p:nvSpPr>
        <p:spPr>
          <a:xfrm>
            <a:off x="1075373" y="2291280"/>
            <a:ext cx="1963375" cy="923330"/>
          </a:xfrm>
          <a:prstGeom prst="rect">
            <a:avLst/>
          </a:prstGeom>
          <a:noFill/>
        </p:spPr>
        <p:txBody>
          <a:bodyPr wrap="square" rtlCol="0">
            <a:spAutoFit/>
          </a:bodyPr>
          <a:lstStyle/>
          <a:p>
            <a:pPr algn="ctr"/>
            <a:r>
              <a:rPr lang="en-US" dirty="0"/>
              <a:t>of hospital and nursing home admissions</a:t>
            </a:r>
            <a:endParaRPr lang="en-CA" dirty="0"/>
          </a:p>
        </p:txBody>
      </p:sp>
      <p:grpSp>
        <p:nvGrpSpPr>
          <p:cNvPr id="5" name="Group 4"/>
          <p:cNvGrpSpPr/>
          <p:nvPr/>
        </p:nvGrpSpPr>
        <p:grpSpPr>
          <a:xfrm>
            <a:off x="4691019" y="1651513"/>
            <a:ext cx="2448272" cy="1535579"/>
            <a:chOff x="4901430" y="1863594"/>
            <a:chExt cx="2448272" cy="1535579"/>
          </a:xfrm>
        </p:grpSpPr>
        <p:sp>
          <p:nvSpPr>
            <p:cNvPr id="22" name="TextBox 21">
              <a:extLst>
                <a:ext uri="{FF2B5EF4-FFF2-40B4-BE49-F238E27FC236}">
                  <a16:creationId xmlns:a16="http://schemas.microsoft.com/office/drawing/2014/main" xmlns="" id="{E7A18588-BCD7-485F-9F91-1F0FBB80977D}"/>
                </a:ext>
              </a:extLst>
            </p:cNvPr>
            <p:cNvSpPr txBox="1"/>
            <p:nvPr/>
          </p:nvSpPr>
          <p:spPr>
            <a:xfrm>
              <a:off x="4901430" y="2752842"/>
              <a:ext cx="2448272" cy="646331"/>
            </a:xfrm>
            <a:prstGeom prst="rect">
              <a:avLst/>
            </a:prstGeom>
            <a:noFill/>
          </p:spPr>
          <p:txBody>
            <a:bodyPr wrap="square" rtlCol="0">
              <a:spAutoFit/>
            </a:bodyPr>
            <a:lstStyle/>
            <a:p>
              <a:pPr algn="ctr"/>
              <a:r>
                <a:rPr lang="en-CA" dirty="0"/>
                <a:t>in </a:t>
              </a:r>
              <a:r>
                <a:rPr lang="en-CA" dirty="0" smtClean="0"/>
                <a:t>hospital costs annually</a:t>
              </a:r>
              <a:endParaRPr lang="en-CA" dirty="0"/>
            </a:p>
          </p:txBody>
        </p:sp>
        <p:sp>
          <p:nvSpPr>
            <p:cNvPr id="38" name="TextBox 37">
              <a:extLst>
                <a:ext uri="{FF2B5EF4-FFF2-40B4-BE49-F238E27FC236}">
                  <a16:creationId xmlns:a16="http://schemas.microsoft.com/office/drawing/2014/main" xmlns="" id="{BCB35412-F1F8-4F83-81F9-63CC56DB8962}"/>
                </a:ext>
              </a:extLst>
            </p:cNvPr>
            <p:cNvSpPr txBox="1"/>
            <p:nvPr/>
          </p:nvSpPr>
          <p:spPr>
            <a:xfrm>
              <a:off x="4956398" y="1863594"/>
              <a:ext cx="1989570" cy="707886"/>
            </a:xfrm>
            <a:prstGeom prst="rect">
              <a:avLst/>
            </a:prstGeom>
            <a:noFill/>
            <a:ln w="82550">
              <a:noFill/>
            </a:ln>
          </p:spPr>
          <p:txBody>
            <a:bodyPr wrap="square" rtlCol="0">
              <a:spAutoFit/>
            </a:bodyPr>
            <a:lstStyle/>
            <a:p>
              <a:pPr algn="ctr"/>
              <a:r>
                <a:rPr lang="en-US" sz="4000" b="1" dirty="0"/>
                <a:t>$</a:t>
              </a:r>
              <a:r>
                <a:rPr lang="en-US" sz="4000" b="1" dirty="0" smtClean="0"/>
                <a:t>8.5</a:t>
              </a:r>
              <a:endParaRPr lang="en-US" sz="4000" b="1" dirty="0"/>
            </a:p>
          </p:txBody>
        </p:sp>
        <p:sp>
          <p:nvSpPr>
            <p:cNvPr id="19" name="TextBox 18">
              <a:extLst>
                <a:ext uri="{FF2B5EF4-FFF2-40B4-BE49-F238E27FC236}">
                  <a16:creationId xmlns:a16="http://schemas.microsoft.com/office/drawing/2014/main" xmlns="" id="{B3E22136-B8CD-2845-955B-2364AA307D59}"/>
                </a:ext>
              </a:extLst>
            </p:cNvPr>
            <p:cNvSpPr txBox="1"/>
            <p:nvPr/>
          </p:nvSpPr>
          <p:spPr>
            <a:xfrm>
              <a:off x="5064300" y="2422233"/>
              <a:ext cx="2099879" cy="400110"/>
            </a:xfrm>
            <a:prstGeom prst="rect">
              <a:avLst/>
            </a:prstGeom>
            <a:noFill/>
          </p:spPr>
          <p:txBody>
            <a:bodyPr wrap="square" rtlCol="0">
              <a:spAutoFit/>
            </a:bodyPr>
            <a:lstStyle/>
            <a:p>
              <a:pPr algn="ctr"/>
              <a:r>
                <a:rPr lang="en-US" sz="2000" b="1" dirty="0" smtClean="0"/>
                <a:t>Billion</a:t>
              </a:r>
              <a:endParaRPr lang="en-CA" sz="2000" b="1" dirty="0"/>
            </a:p>
          </p:txBody>
        </p:sp>
      </p:grpSp>
      <p:sp>
        <p:nvSpPr>
          <p:cNvPr id="26" name="Oval 25">
            <a:extLst>
              <a:ext uri="{FF2B5EF4-FFF2-40B4-BE49-F238E27FC236}">
                <a16:creationId xmlns:a16="http://schemas.microsoft.com/office/drawing/2014/main" xmlns="" id="{70931492-4A46-FB4A-B14A-BAA40AED34D5}"/>
              </a:ext>
            </a:extLst>
          </p:cNvPr>
          <p:cNvSpPr/>
          <p:nvPr/>
        </p:nvSpPr>
        <p:spPr>
          <a:xfrm>
            <a:off x="4714088" y="1413303"/>
            <a:ext cx="2226714" cy="2080570"/>
          </a:xfrm>
          <a:prstGeom prst="ellipse">
            <a:avLst/>
          </a:prstGeom>
          <a:solidFill>
            <a:srgbClr val="F26523">
              <a:alpha val="25000"/>
            </a:srgbClr>
          </a:solidFill>
          <a:ln w="190500">
            <a:solidFill>
              <a:srgbClr val="F265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800"/>
          </a:p>
        </p:txBody>
      </p:sp>
    </p:spTree>
    <p:extLst>
      <p:ext uri="{BB962C8B-B14F-4D97-AF65-F5344CB8AC3E}">
        <p14:creationId xmlns:p14="http://schemas.microsoft.com/office/powerpoint/2010/main" val="325073420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7553416F-C95F-E240-89B2-AD0AF819DC2C}"/>
              </a:ext>
            </a:extLst>
          </p:cNvPr>
          <p:cNvSpPr>
            <a:spLocks noGrp="1"/>
          </p:cNvSpPr>
          <p:nvPr>
            <p:ph type="title"/>
          </p:nvPr>
        </p:nvSpPr>
        <p:spPr>
          <a:xfrm>
            <a:off x="602876" y="267600"/>
            <a:ext cx="6631642" cy="461666"/>
          </a:xfrm>
        </p:spPr>
        <p:txBody>
          <a:bodyPr>
            <a:normAutofit/>
          </a:bodyPr>
          <a:lstStyle/>
          <a:p>
            <a:r>
              <a:rPr lang="en-US" dirty="0" smtClean="0"/>
              <a:t>Risk factors for medication </a:t>
            </a:r>
            <a:r>
              <a:rPr lang="en-US" dirty="0"/>
              <a:t>non-adherence</a:t>
            </a:r>
          </a:p>
        </p:txBody>
      </p:sp>
      <p:sp>
        <p:nvSpPr>
          <p:cNvPr id="4" name="TextBox 3">
            <a:extLst>
              <a:ext uri="{FF2B5EF4-FFF2-40B4-BE49-F238E27FC236}">
                <a16:creationId xmlns="" xmlns:a16="http://schemas.microsoft.com/office/drawing/2014/main" id="{5611B636-A7E9-D947-A656-B35C597F5D09}"/>
              </a:ext>
            </a:extLst>
          </p:cNvPr>
          <p:cNvSpPr txBox="1"/>
          <p:nvPr/>
        </p:nvSpPr>
        <p:spPr>
          <a:xfrm>
            <a:off x="602876" y="775272"/>
            <a:ext cx="7199212" cy="400110"/>
          </a:xfrm>
          <a:prstGeom prst="rect">
            <a:avLst/>
          </a:prstGeom>
          <a:noFill/>
        </p:spPr>
        <p:txBody>
          <a:bodyPr wrap="square" rtlCol="0">
            <a:spAutoFit/>
          </a:bodyPr>
          <a:lstStyle/>
          <a:p>
            <a:r>
              <a:rPr lang="en-CA" sz="2000" b="1" dirty="0" smtClean="0">
                <a:solidFill>
                  <a:srgbClr val="F26523"/>
                </a:solidFill>
              </a:rPr>
              <a:t>5 dimensions of medication adherence</a:t>
            </a:r>
            <a:endParaRPr lang="en-CA" sz="2000" b="1" dirty="0">
              <a:solidFill>
                <a:srgbClr val="F26523"/>
              </a:solidFill>
            </a:endParaRPr>
          </a:p>
        </p:txBody>
      </p:sp>
      <p:sp>
        <p:nvSpPr>
          <p:cNvPr id="212" name="Rectangle 211">
            <a:extLst>
              <a:ext uri="{FF2B5EF4-FFF2-40B4-BE49-F238E27FC236}">
                <a16:creationId xmlns:a16="http://schemas.microsoft.com/office/drawing/2014/main" xmlns="" id="{C1E9A74E-F7C4-7942-9041-4A168DD07B3D}"/>
              </a:ext>
            </a:extLst>
          </p:cNvPr>
          <p:cNvSpPr/>
          <p:nvPr/>
        </p:nvSpPr>
        <p:spPr>
          <a:xfrm>
            <a:off x="9050989" y="2521254"/>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xmlns="" id="{E0D367D9-48DD-494D-8587-36F2DD4D7E28}"/>
              </a:ext>
            </a:extLst>
          </p:cNvPr>
          <p:cNvSpPr txBox="1"/>
          <p:nvPr/>
        </p:nvSpPr>
        <p:spPr>
          <a:xfrm>
            <a:off x="7653129" y="93214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b="1" spc="-50" dirty="0"/>
              <a:t>Risk factors</a:t>
            </a:r>
          </a:p>
          <a:p>
            <a:pPr algn="r">
              <a:spcAft>
                <a:spcPts val="2000"/>
              </a:spcAft>
              <a:buClr>
                <a:srgbClr val="F26523"/>
              </a:buClr>
              <a:buSzPct val="90000"/>
            </a:pPr>
            <a:r>
              <a:rPr lang="en-CA" sz="1200" spc="-50" dirty="0">
                <a:solidFill>
                  <a:schemeClr val="bg2">
                    <a:lumMod val="75000"/>
                  </a:schemeClr>
                </a:solidFill>
              </a:rPr>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67" name="TextBox 66">
            <a:extLst>
              <a:ext uri="{FF2B5EF4-FFF2-40B4-BE49-F238E27FC236}">
                <a16:creationId xmlns:a16="http://schemas.microsoft.com/office/drawing/2014/main" xmlns="" id="{D0951396-E95E-4A07-92B8-A1FB901B0974}"/>
              </a:ext>
            </a:extLst>
          </p:cNvPr>
          <p:cNvSpPr txBox="1"/>
          <p:nvPr/>
        </p:nvSpPr>
        <p:spPr>
          <a:xfrm>
            <a:off x="107504" y="5990757"/>
            <a:ext cx="9036496" cy="215444"/>
          </a:xfrm>
          <a:prstGeom prst="rect">
            <a:avLst/>
          </a:prstGeom>
          <a:noFill/>
        </p:spPr>
        <p:txBody>
          <a:bodyPr wrap="square" rtlCol="0">
            <a:spAutoFit/>
          </a:bodyPr>
          <a:lstStyle/>
          <a:p>
            <a:r>
              <a:rPr lang="en-CA" sz="800" dirty="0">
                <a:solidFill>
                  <a:schemeClr val="bg1">
                    <a:lumMod val="65000"/>
                  </a:schemeClr>
                </a:solidFill>
              </a:rPr>
              <a:t>Sabate E. </a:t>
            </a:r>
            <a:r>
              <a:rPr lang="en-CA" sz="800" i="1" dirty="0">
                <a:solidFill>
                  <a:schemeClr val="bg1">
                    <a:lumMod val="65000"/>
                  </a:schemeClr>
                </a:solidFill>
              </a:rPr>
              <a:t>Adherence to Long-Term Therapies: Evidence for Action.</a:t>
            </a:r>
            <a:r>
              <a:rPr lang="en-CA" sz="800" dirty="0">
                <a:solidFill>
                  <a:schemeClr val="bg1">
                    <a:lumMod val="65000"/>
                  </a:schemeClr>
                </a:solidFill>
              </a:rPr>
              <a:t> Geneva, Switzerland, : World Health Organization; 2003</a:t>
            </a:r>
          </a:p>
        </p:txBody>
      </p:sp>
      <p:cxnSp>
        <p:nvCxnSpPr>
          <p:cNvPr id="29" name="Straight Connector 28"/>
          <p:cNvCxnSpPr/>
          <p:nvPr/>
        </p:nvCxnSpPr>
        <p:spPr>
          <a:xfrm>
            <a:off x="2754168" y="2461718"/>
            <a:ext cx="0" cy="782786"/>
          </a:xfrm>
          <a:prstGeom prst="line">
            <a:avLst/>
          </a:prstGeom>
          <a:ln w="28575">
            <a:solidFill>
              <a:srgbClr val="F78132"/>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88241" y="1873726"/>
            <a:ext cx="14989" cy="1383655"/>
          </a:xfrm>
          <a:prstGeom prst="line">
            <a:avLst/>
          </a:prstGeom>
          <a:ln w="28575">
            <a:solidFill>
              <a:srgbClr val="5895CD"/>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16027" y="3212225"/>
            <a:ext cx="0" cy="1169436"/>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506194" y="2617734"/>
            <a:ext cx="1" cy="1719180"/>
          </a:xfrm>
          <a:prstGeom prst="line">
            <a:avLst/>
          </a:prstGeom>
          <a:ln w="28575">
            <a:solidFill>
              <a:srgbClr val="F4B90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986349" y="2972463"/>
            <a:ext cx="1" cy="1391076"/>
          </a:xfrm>
          <a:prstGeom prst="line">
            <a:avLst/>
          </a:prstGeom>
          <a:ln w="28575">
            <a:solidFill>
              <a:srgbClr val="4270C1"/>
            </a:solidFill>
            <a:tailEnd type="oval"/>
          </a:ln>
        </p:spPr>
        <p:style>
          <a:lnRef idx="1">
            <a:schemeClr val="accent1"/>
          </a:lnRef>
          <a:fillRef idx="0">
            <a:schemeClr val="accent1"/>
          </a:fillRef>
          <a:effectRef idx="0">
            <a:schemeClr val="accent1"/>
          </a:effectRef>
          <a:fontRef idx="minor">
            <a:schemeClr val="tx1"/>
          </a:fontRef>
        </p:style>
      </p:cxnSp>
      <p:sp>
        <p:nvSpPr>
          <p:cNvPr id="28" name="Rectangle 14"/>
          <p:cNvSpPr>
            <a:spLocks noChangeArrowheads="1"/>
          </p:cNvSpPr>
          <p:nvPr/>
        </p:nvSpPr>
        <p:spPr bwMode="auto">
          <a:xfrm>
            <a:off x="2434980" y="3324804"/>
            <a:ext cx="6022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1200" b="1" dirty="0" smtClean="0">
                <a:solidFill>
                  <a:srgbClr val="3E3E3D"/>
                </a:solidFill>
                <a:latin typeface="Arial Black" panose="020B0A04020102020204" pitchFamily="34" charset="0"/>
              </a:rPr>
              <a:t>Patient</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30" name="Rectangle 15"/>
          <p:cNvSpPr>
            <a:spLocks noChangeArrowheads="1"/>
          </p:cNvSpPr>
          <p:nvPr/>
        </p:nvSpPr>
        <p:spPr bwMode="auto">
          <a:xfrm>
            <a:off x="2126786" y="3548655"/>
            <a:ext cx="1552435"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en-US" sz="1100" dirty="0"/>
              <a:t>Health literacy</a:t>
            </a:r>
          </a:p>
          <a:p>
            <a:pPr marL="171450" indent="-171450" eaLnBrk="0" fontAlgn="base" hangingPunct="0">
              <a:spcBef>
                <a:spcPct val="0"/>
              </a:spcBef>
              <a:spcAft>
                <a:spcPct val="0"/>
              </a:spcAft>
              <a:buFont typeface="Arial" panose="020B0604020202020204" pitchFamily="34" charset="0"/>
              <a:buChar char="•"/>
            </a:pPr>
            <a:r>
              <a:rPr lang="en-US" sz="1100" dirty="0" smtClean="0"/>
              <a:t>Anxiety about </a:t>
            </a:r>
            <a:r>
              <a:rPr lang="en-US" sz="1100" dirty="0"/>
              <a:t>adverse effects</a:t>
            </a:r>
          </a:p>
          <a:p>
            <a:pPr marL="171450" indent="-171450" eaLnBrk="0" fontAlgn="base" hangingPunct="0">
              <a:spcBef>
                <a:spcPct val="0"/>
              </a:spcBef>
              <a:spcAft>
                <a:spcPct val="0"/>
              </a:spcAft>
              <a:buFont typeface="Arial" panose="020B0604020202020204" pitchFamily="34" charset="0"/>
              <a:buChar char="•"/>
            </a:pPr>
            <a:r>
              <a:rPr lang="en-US" sz="1100" dirty="0"/>
              <a:t>Forgetfulness </a:t>
            </a:r>
          </a:p>
          <a:p>
            <a:pPr marL="171450" indent="-171450" eaLnBrk="0" fontAlgn="base" hangingPunct="0">
              <a:spcBef>
                <a:spcPct val="0"/>
              </a:spcBef>
              <a:spcAft>
                <a:spcPct val="0"/>
              </a:spcAft>
              <a:buFont typeface="Arial" panose="020B0604020202020204" pitchFamily="34" charset="0"/>
              <a:buChar char="•"/>
            </a:pPr>
            <a:r>
              <a:rPr lang="en-US" sz="1100" dirty="0"/>
              <a:t>Attitudes and beliefs</a:t>
            </a:r>
          </a:p>
        </p:txBody>
      </p:sp>
      <p:sp>
        <p:nvSpPr>
          <p:cNvPr id="50" name="Rectangle 27"/>
          <p:cNvSpPr>
            <a:spLocks noChangeArrowheads="1"/>
          </p:cNvSpPr>
          <p:nvPr/>
        </p:nvSpPr>
        <p:spPr bwMode="auto">
          <a:xfrm>
            <a:off x="1084281" y="4484126"/>
            <a:ext cx="8749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1200" b="1" dirty="0" smtClean="0">
                <a:solidFill>
                  <a:srgbClr val="3E3E3D"/>
                </a:solidFill>
                <a:latin typeface="Arial Black" panose="020B0A04020102020204" pitchFamily="34" charset="0"/>
              </a:rPr>
              <a:t>Treatment</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51" name="Rectangle 30"/>
          <p:cNvSpPr>
            <a:spLocks noChangeArrowheads="1"/>
          </p:cNvSpPr>
          <p:nvPr/>
        </p:nvSpPr>
        <p:spPr bwMode="auto">
          <a:xfrm>
            <a:off x="820356" y="4707585"/>
            <a:ext cx="1571471"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en-US" sz="1100" dirty="0"/>
              <a:t>Regimen complexity</a:t>
            </a:r>
          </a:p>
          <a:p>
            <a:pPr marL="171450" indent="-171450" eaLnBrk="0" fontAlgn="base" hangingPunct="0">
              <a:spcBef>
                <a:spcPct val="0"/>
              </a:spcBef>
              <a:spcAft>
                <a:spcPct val="0"/>
              </a:spcAft>
              <a:buFont typeface="Arial" panose="020B0604020202020204" pitchFamily="34" charset="0"/>
              <a:buChar char="•"/>
            </a:pPr>
            <a:r>
              <a:rPr lang="en-US" sz="1100" dirty="0"/>
              <a:t>Duration </a:t>
            </a:r>
          </a:p>
          <a:p>
            <a:pPr marL="171450" indent="-171450" eaLnBrk="0" fontAlgn="base" hangingPunct="0">
              <a:spcBef>
                <a:spcPct val="0"/>
              </a:spcBef>
              <a:spcAft>
                <a:spcPct val="0"/>
              </a:spcAft>
              <a:buFont typeface="Arial" panose="020B0604020202020204" pitchFamily="34" charset="0"/>
              <a:buChar char="•"/>
            </a:pPr>
            <a:r>
              <a:rPr lang="en-US" sz="1100" dirty="0"/>
              <a:t>Frequent changes</a:t>
            </a:r>
          </a:p>
          <a:p>
            <a:pPr marL="171450" indent="-171450" eaLnBrk="0" fontAlgn="base" hangingPunct="0">
              <a:spcBef>
                <a:spcPct val="0"/>
              </a:spcBef>
              <a:spcAft>
                <a:spcPct val="0"/>
              </a:spcAft>
              <a:buFont typeface="Arial" panose="020B0604020202020204" pitchFamily="34" charset="0"/>
              <a:buChar char="•"/>
            </a:pPr>
            <a:r>
              <a:rPr lang="en-US" sz="1100" dirty="0"/>
              <a:t>Beneficial effects</a:t>
            </a:r>
          </a:p>
          <a:p>
            <a:pPr marL="171450" indent="-171450" eaLnBrk="0" fontAlgn="base" hangingPunct="0">
              <a:spcBef>
                <a:spcPct val="0"/>
              </a:spcBef>
              <a:spcAft>
                <a:spcPct val="0"/>
              </a:spcAft>
              <a:buFont typeface="Arial" panose="020B0604020202020204" pitchFamily="34" charset="0"/>
              <a:buChar char="•"/>
            </a:pPr>
            <a:r>
              <a:rPr lang="en-US" sz="1100" dirty="0"/>
              <a:t>Side-effects</a:t>
            </a:r>
          </a:p>
          <a:p>
            <a:pPr marL="171450" indent="-171450" eaLnBrk="0" fontAlgn="base" hangingPunct="0">
              <a:spcBef>
                <a:spcPct val="0"/>
              </a:spcBef>
              <a:spcAft>
                <a:spcPct val="0"/>
              </a:spcAft>
              <a:buFont typeface="Arial" panose="020B0604020202020204" pitchFamily="34" charset="0"/>
              <a:buChar char="•"/>
            </a:pPr>
            <a:r>
              <a:rPr lang="en-US" sz="1100" dirty="0"/>
              <a:t>Available medical support/ follow-up</a:t>
            </a:r>
          </a:p>
        </p:txBody>
      </p:sp>
      <p:sp>
        <p:nvSpPr>
          <p:cNvPr id="52" name="Rectangle 33"/>
          <p:cNvSpPr>
            <a:spLocks noChangeArrowheads="1"/>
          </p:cNvSpPr>
          <p:nvPr/>
        </p:nvSpPr>
        <p:spPr bwMode="auto">
          <a:xfrm>
            <a:off x="4176070" y="3336093"/>
            <a:ext cx="2042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lang="en-US" sz="1200" b="1" dirty="0" smtClean="0">
                <a:solidFill>
                  <a:srgbClr val="3E3E3D"/>
                </a:solidFill>
                <a:latin typeface="Arial Black" panose="020B0A04020102020204" pitchFamily="34" charset="0"/>
              </a:rPr>
              <a:t>Condition/                    Co-morbidities</a:t>
            </a:r>
            <a:endParaRPr lang="en-US" sz="1200" b="1" dirty="0">
              <a:solidFill>
                <a:srgbClr val="3E3E3D"/>
              </a:solidFill>
              <a:latin typeface="Arial Black" panose="020B0A04020102020204" pitchFamily="34" charset="0"/>
            </a:endParaRPr>
          </a:p>
        </p:txBody>
      </p:sp>
      <p:sp>
        <p:nvSpPr>
          <p:cNvPr id="53" name="Rectangle 35"/>
          <p:cNvSpPr>
            <a:spLocks noChangeArrowheads="1"/>
          </p:cNvSpPr>
          <p:nvPr/>
        </p:nvSpPr>
        <p:spPr bwMode="auto">
          <a:xfrm>
            <a:off x="4558055" y="3748544"/>
            <a:ext cx="1258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en-US" sz="1100" dirty="0"/>
              <a:t>Symptoms severity</a:t>
            </a:r>
          </a:p>
          <a:p>
            <a:pPr marL="171450" indent="-171450" eaLnBrk="0" fontAlgn="base" hangingPunct="0">
              <a:spcBef>
                <a:spcPct val="0"/>
              </a:spcBef>
              <a:spcAft>
                <a:spcPct val="0"/>
              </a:spcAft>
              <a:buFont typeface="Arial" panose="020B0604020202020204" pitchFamily="34" charset="0"/>
              <a:buChar char="•"/>
            </a:pPr>
            <a:r>
              <a:rPr lang="en-US" sz="1100" dirty="0"/>
              <a:t>Level of disability</a:t>
            </a:r>
          </a:p>
        </p:txBody>
      </p:sp>
      <p:sp>
        <p:nvSpPr>
          <p:cNvPr id="54" name="Rectangle 38"/>
          <p:cNvSpPr>
            <a:spLocks noChangeArrowheads="1"/>
          </p:cNvSpPr>
          <p:nvPr/>
        </p:nvSpPr>
        <p:spPr bwMode="auto">
          <a:xfrm>
            <a:off x="3175510" y="4484126"/>
            <a:ext cx="1716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3E3D"/>
                </a:solidFill>
                <a:effectLst/>
                <a:latin typeface="Arial Black" panose="020B0A04020102020204" pitchFamily="34" charset="0"/>
              </a:rPr>
              <a:t>Healthcare System</a:t>
            </a:r>
            <a:r>
              <a:rPr kumimoji="0" lang="en-US" sz="1200" b="1" i="0" u="none" strike="noStrike" cap="none" normalizeH="0" dirty="0" smtClean="0">
                <a:ln>
                  <a:noFill/>
                </a:ln>
                <a:solidFill>
                  <a:srgbClr val="3E3E3D"/>
                </a:solidFill>
                <a:effectLst/>
                <a:latin typeface="Arial Black" panose="020B0A04020102020204" pitchFamily="34" charset="0"/>
              </a:rPr>
              <a:t> / Providers</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55" name="Rectangle 41"/>
          <p:cNvSpPr>
            <a:spLocks noChangeArrowheads="1"/>
          </p:cNvSpPr>
          <p:nvPr/>
        </p:nvSpPr>
        <p:spPr bwMode="auto">
          <a:xfrm>
            <a:off x="3278034" y="4889271"/>
            <a:ext cx="13657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en-US" sz="1100" dirty="0"/>
              <a:t>Insurance status</a:t>
            </a:r>
          </a:p>
          <a:p>
            <a:pPr marL="171450" indent="-171450" eaLnBrk="0" fontAlgn="base" hangingPunct="0">
              <a:spcBef>
                <a:spcPct val="0"/>
              </a:spcBef>
              <a:spcAft>
                <a:spcPct val="0"/>
              </a:spcAft>
              <a:buFont typeface="Arial" panose="020B0604020202020204" pitchFamily="34" charset="0"/>
              <a:buChar char="•"/>
            </a:pPr>
            <a:r>
              <a:rPr lang="en-US" sz="1100" dirty="0"/>
              <a:t>Short consultations</a:t>
            </a:r>
          </a:p>
          <a:p>
            <a:pPr marL="171450" indent="-171450" eaLnBrk="0" fontAlgn="base" hangingPunct="0">
              <a:spcBef>
                <a:spcPct val="0"/>
              </a:spcBef>
              <a:spcAft>
                <a:spcPct val="0"/>
              </a:spcAft>
              <a:buFont typeface="Arial" panose="020B0604020202020204" pitchFamily="34" charset="0"/>
              <a:buChar char="•"/>
            </a:pPr>
            <a:r>
              <a:rPr lang="en-US" sz="1100" dirty="0"/>
              <a:t>Fragmented care</a:t>
            </a:r>
          </a:p>
          <a:p>
            <a:pPr marL="171450" indent="-171450" eaLnBrk="0" fontAlgn="base" hangingPunct="0">
              <a:spcBef>
                <a:spcPct val="0"/>
              </a:spcBef>
              <a:spcAft>
                <a:spcPct val="0"/>
              </a:spcAft>
              <a:buFont typeface="Arial" panose="020B0604020202020204" pitchFamily="34" charset="0"/>
              <a:buChar char="•"/>
            </a:pPr>
            <a:r>
              <a:rPr lang="en-US" sz="1100" dirty="0"/>
              <a:t>Cultural competence</a:t>
            </a:r>
          </a:p>
          <a:p>
            <a:pPr marL="171450" indent="-171450" eaLnBrk="0" fontAlgn="base" hangingPunct="0">
              <a:spcBef>
                <a:spcPct val="0"/>
              </a:spcBef>
              <a:spcAft>
                <a:spcPct val="0"/>
              </a:spcAft>
              <a:buFont typeface="Arial" panose="020B0604020202020204" pitchFamily="34" charset="0"/>
              <a:buChar char="•"/>
            </a:pPr>
            <a:r>
              <a:rPr lang="en-US" sz="1100" dirty="0"/>
              <a:t>Provider workload </a:t>
            </a:r>
          </a:p>
          <a:p>
            <a:pPr marL="171450" indent="-171450" eaLnBrk="0" fontAlgn="base" hangingPunct="0">
              <a:spcBef>
                <a:spcPct val="0"/>
              </a:spcBef>
              <a:spcAft>
                <a:spcPct val="0"/>
              </a:spcAft>
              <a:buFont typeface="Arial" panose="020B0604020202020204" pitchFamily="34" charset="0"/>
              <a:buChar char="•"/>
            </a:pPr>
            <a:endParaRPr lang="en-US" sz="1100" dirty="0"/>
          </a:p>
        </p:txBody>
      </p:sp>
      <p:sp>
        <p:nvSpPr>
          <p:cNvPr id="56" name="Rectangle 44"/>
          <p:cNvSpPr>
            <a:spLocks noChangeArrowheads="1"/>
          </p:cNvSpPr>
          <p:nvPr/>
        </p:nvSpPr>
        <p:spPr bwMode="auto">
          <a:xfrm>
            <a:off x="5727143" y="4484126"/>
            <a:ext cx="15533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3E3D"/>
                </a:solidFill>
                <a:effectLst/>
                <a:latin typeface="Arial Black" panose="020B0A04020102020204" pitchFamily="34" charset="0"/>
              </a:rPr>
              <a:t>Social + Economic</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57" name="Rectangle 45"/>
          <p:cNvSpPr>
            <a:spLocks noChangeArrowheads="1"/>
          </p:cNvSpPr>
          <p:nvPr/>
        </p:nvSpPr>
        <p:spPr bwMode="auto">
          <a:xfrm>
            <a:off x="5703510" y="4707442"/>
            <a:ext cx="1858852"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indent="-171450">
              <a:buFont typeface="Arial" panose="020B0604020202020204" pitchFamily="34" charset="0"/>
              <a:buChar char="•"/>
            </a:pPr>
            <a:r>
              <a:rPr lang="en-CA" sz="1100" dirty="0">
                <a:latin typeface="+mn-lt"/>
              </a:rPr>
              <a:t>Poverty</a:t>
            </a:r>
          </a:p>
          <a:p>
            <a:pPr marL="171450" indent="-171450">
              <a:buFont typeface="Arial" panose="020B0604020202020204" pitchFamily="34" charset="0"/>
              <a:buChar char="•"/>
            </a:pPr>
            <a:r>
              <a:rPr lang="en-CA" sz="1100" dirty="0">
                <a:latin typeface="+mn-lt"/>
              </a:rPr>
              <a:t>Low level of education</a:t>
            </a:r>
          </a:p>
          <a:p>
            <a:pPr marL="171450" indent="-171450">
              <a:buFont typeface="Arial" panose="020B0604020202020204" pitchFamily="34" charset="0"/>
              <a:buChar char="•"/>
            </a:pPr>
            <a:r>
              <a:rPr lang="en-CA" sz="1100" dirty="0">
                <a:latin typeface="+mn-lt"/>
              </a:rPr>
              <a:t>Unemployment</a:t>
            </a:r>
          </a:p>
          <a:p>
            <a:pPr marL="171450" indent="-171450">
              <a:buFont typeface="Arial" panose="020B0604020202020204" pitchFamily="34" charset="0"/>
              <a:buChar char="•"/>
            </a:pPr>
            <a:r>
              <a:rPr lang="en-CA" sz="1100" dirty="0">
                <a:latin typeface="+mn-lt"/>
              </a:rPr>
              <a:t>Lack of social support</a:t>
            </a:r>
          </a:p>
          <a:p>
            <a:pPr marL="171450" indent="-171450">
              <a:buFont typeface="Arial" panose="020B0604020202020204" pitchFamily="34" charset="0"/>
              <a:buChar char="•"/>
            </a:pPr>
            <a:r>
              <a:rPr lang="en-CA" sz="1100" dirty="0">
                <a:latin typeface="+mn-lt"/>
              </a:rPr>
              <a:t>Unstable living conditions</a:t>
            </a:r>
          </a:p>
          <a:p>
            <a:pPr marL="171450" indent="-171450">
              <a:buFont typeface="Arial" panose="020B0604020202020204" pitchFamily="34" charset="0"/>
              <a:buChar char="•"/>
            </a:pPr>
            <a:r>
              <a:rPr lang="en-CA" sz="1100" dirty="0">
                <a:latin typeface="+mn-lt"/>
              </a:rPr>
              <a:t>High medication cost</a:t>
            </a:r>
          </a:p>
          <a:p>
            <a:pPr marL="171450" indent="-171450">
              <a:buFont typeface="Arial" panose="020B0604020202020204" pitchFamily="34" charset="0"/>
              <a:buChar char="•"/>
            </a:pPr>
            <a:r>
              <a:rPr lang="en-CA" sz="1100" dirty="0">
                <a:latin typeface="+mn-lt"/>
              </a:rPr>
              <a:t>Delivery /transportation access</a:t>
            </a:r>
          </a:p>
        </p:txBody>
      </p:sp>
      <p:grpSp>
        <p:nvGrpSpPr>
          <p:cNvPr id="7" name="Group 6"/>
          <p:cNvGrpSpPr/>
          <p:nvPr/>
        </p:nvGrpSpPr>
        <p:grpSpPr>
          <a:xfrm>
            <a:off x="643083" y="1227954"/>
            <a:ext cx="6742417" cy="2268061"/>
            <a:chOff x="643083" y="1227954"/>
            <a:chExt cx="6742417" cy="2268061"/>
          </a:xfrm>
        </p:grpSpPr>
        <p:sp>
          <p:nvSpPr>
            <p:cNvPr id="43" name="Freeform 8"/>
            <p:cNvSpPr>
              <a:spLocks/>
            </p:cNvSpPr>
            <p:nvPr/>
          </p:nvSpPr>
          <p:spPr bwMode="auto">
            <a:xfrm>
              <a:off x="643083" y="1227954"/>
              <a:ext cx="6742417" cy="2268061"/>
            </a:xfrm>
            <a:custGeom>
              <a:avLst/>
              <a:gdLst>
                <a:gd name="T0" fmla="*/ 2203 w 2218"/>
                <a:gd name="T1" fmla="*/ 456 h 756"/>
                <a:gd name="T2" fmla="*/ 2100 w 2218"/>
                <a:gd name="T3" fmla="*/ 276 h 756"/>
                <a:gd name="T4" fmla="*/ 2030 w 2218"/>
                <a:gd name="T5" fmla="*/ 236 h 756"/>
                <a:gd name="T6" fmla="*/ 1822 w 2218"/>
                <a:gd name="T7" fmla="*/ 236 h 756"/>
                <a:gd name="T8" fmla="*/ 1802 w 2218"/>
                <a:gd name="T9" fmla="*/ 238 h 756"/>
                <a:gd name="T10" fmla="*/ 1795 w 2218"/>
                <a:gd name="T11" fmla="*/ 220 h 756"/>
                <a:gd name="T12" fmla="*/ 1691 w 2218"/>
                <a:gd name="T13" fmla="*/ 40 h 756"/>
                <a:gd name="T14" fmla="*/ 1621 w 2218"/>
                <a:gd name="T15" fmla="*/ 0 h 756"/>
                <a:gd name="T16" fmla="*/ 1414 w 2218"/>
                <a:gd name="T17" fmla="*/ 0 h 756"/>
                <a:gd name="T18" fmla="*/ 1344 w 2218"/>
                <a:gd name="T19" fmla="*/ 40 h 756"/>
                <a:gd name="T20" fmla="*/ 1240 w 2218"/>
                <a:gd name="T21" fmla="*/ 220 h 756"/>
                <a:gd name="T22" fmla="*/ 1233 w 2218"/>
                <a:gd name="T23" fmla="*/ 238 h 756"/>
                <a:gd name="T24" fmla="*/ 1213 w 2218"/>
                <a:gd name="T25" fmla="*/ 236 h 756"/>
                <a:gd name="T26" fmla="*/ 1005 w 2218"/>
                <a:gd name="T27" fmla="*/ 236 h 756"/>
                <a:gd name="T28" fmla="*/ 985 w 2218"/>
                <a:gd name="T29" fmla="*/ 238 h 756"/>
                <a:gd name="T30" fmla="*/ 977 w 2218"/>
                <a:gd name="T31" fmla="*/ 220 h 756"/>
                <a:gd name="T32" fmla="*/ 873 w 2218"/>
                <a:gd name="T33" fmla="*/ 40 h 756"/>
                <a:gd name="T34" fmla="*/ 804 w 2218"/>
                <a:gd name="T35" fmla="*/ 0 h 756"/>
                <a:gd name="T36" fmla="*/ 596 w 2218"/>
                <a:gd name="T37" fmla="*/ 0 h 756"/>
                <a:gd name="T38" fmla="*/ 527 w 2218"/>
                <a:gd name="T39" fmla="*/ 40 h 756"/>
                <a:gd name="T40" fmla="*/ 423 w 2218"/>
                <a:gd name="T41" fmla="*/ 220 h 756"/>
                <a:gd name="T42" fmla="*/ 415 w 2218"/>
                <a:gd name="T43" fmla="*/ 238 h 756"/>
                <a:gd name="T44" fmla="*/ 395 w 2218"/>
                <a:gd name="T45" fmla="*/ 236 h 756"/>
                <a:gd name="T46" fmla="*/ 187 w 2218"/>
                <a:gd name="T47" fmla="*/ 236 h 756"/>
                <a:gd name="T48" fmla="*/ 118 w 2218"/>
                <a:gd name="T49" fmla="*/ 276 h 756"/>
                <a:gd name="T50" fmla="*/ 14 w 2218"/>
                <a:gd name="T51" fmla="*/ 456 h 756"/>
                <a:gd name="T52" fmla="*/ 14 w 2218"/>
                <a:gd name="T53" fmla="*/ 536 h 756"/>
                <a:gd name="T54" fmla="*/ 118 w 2218"/>
                <a:gd name="T55" fmla="*/ 716 h 756"/>
                <a:gd name="T56" fmla="*/ 187 w 2218"/>
                <a:gd name="T57" fmla="*/ 756 h 756"/>
                <a:gd name="T58" fmla="*/ 395 w 2218"/>
                <a:gd name="T59" fmla="*/ 756 h 756"/>
                <a:gd name="T60" fmla="*/ 464 w 2218"/>
                <a:gd name="T61" fmla="*/ 716 h 756"/>
                <a:gd name="T62" fmla="*/ 568 w 2218"/>
                <a:gd name="T63" fmla="*/ 536 h 756"/>
                <a:gd name="T64" fmla="*/ 576 w 2218"/>
                <a:gd name="T65" fmla="*/ 517 h 756"/>
                <a:gd name="T66" fmla="*/ 596 w 2218"/>
                <a:gd name="T67" fmla="*/ 520 h 756"/>
                <a:gd name="T68" fmla="*/ 804 w 2218"/>
                <a:gd name="T69" fmla="*/ 520 h 756"/>
                <a:gd name="T70" fmla="*/ 824 w 2218"/>
                <a:gd name="T71" fmla="*/ 517 h 756"/>
                <a:gd name="T72" fmla="*/ 832 w 2218"/>
                <a:gd name="T73" fmla="*/ 536 h 756"/>
                <a:gd name="T74" fmla="*/ 936 w 2218"/>
                <a:gd name="T75" fmla="*/ 716 h 756"/>
                <a:gd name="T76" fmla="*/ 1005 w 2218"/>
                <a:gd name="T77" fmla="*/ 756 h 756"/>
                <a:gd name="T78" fmla="*/ 1213 w 2218"/>
                <a:gd name="T79" fmla="*/ 756 h 756"/>
                <a:gd name="T80" fmla="*/ 1282 w 2218"/>
                <a:gd name="T81" fmla="*/ 716 h 756"/>
                <a:gd name="T82" fmla="*/ 1386 w 2218"/>
                <a:gd name="T83" fmla="*/ 536 h 756"/>
                <a:gd name="T84" fmla="*/ 1394 w 2218"/>
                <a:gd name="T85" fmla="*/ 517 h 756"/>
                <a:gd name="T86" fmla="*/ 1414 w 2218"/>
                <a:gd name="T87" fmla="*/ 520 h 756"/>
                <a:gd name="T88" fmla="*/ 1621 w 2218"/>
                <a:gd name="T89" fmla="*/ 520 h 756"/>
                <a:gd name="T90" fmla="*/ 1641 w 2218"/>
                <a:gd name="T91" fmla="*/ 517 h 756"/>
                <a:gd name="T92" fmla="*/ 1649 w 2218"/>
                <a:gd name="T93" fmla="*/ 536 h 756"/>
                <a:gd name="T94" fmla="*/ 1753 w 2218"/>
                <a:gd name="T95" fmla="*/ 716 h 756"/>
                <a:gd name="T96" fmla="*/ 1822 w 2218"/>
                <a:gd name="T97" fmla="*/ 756 h 756"/>
                <a:gd name="T98" fmla="*/ 2030 w 2218"/>
                <a:gd name="T99" fmla="*/ 756 h 756"/>
                <a:gd name="T100" fmla="*/ 2100 w 2218"/>
                <a:gd name="T101" fmla="*/ 716 h 756"/>
                <a:gd name="T102" fmla="*/ 2203 w 2218"/>
                <a:gd name="T103" fmla="*/ 536 h 756"/>
                <a:gd name="T104" fmla="*/ 2203 w 2218"/>
                <a:gd name="T105" fmla="*/ 4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18" h="756">
                  <a:moveTo>
                    <a:pt x="2203" y="456"/>
                  </a:moveTo>
                  <a:cubicBezTo>
                    <a:pt x="2100" y="276"/>
                    <a:pt x="2100" y="276"/>
                    <a:pt x="2100" y="276"/>
                  </a:cubicBezTo>
                  <a:cubicBezTo>
                    <a:pt x="2085" y="251"/>
                    <a:pt x="2059" y="236"/>
                    <a:pt x="2030" y="236"/>
                  </a:cubicBezTo>
                  <a:cubicBezTo>
                    <a:pt x="1822" y="236"/>
                    <a:pt x="1822" y="236"/>
                    <a:pt x="1822" y="236"/>
                  </a:cubicBezTo>
                  <a:cubicBezTo>
                    <a:pt x="1816" y="236"/>
                    <a:pt x="1809" y="237"/>
                    <a:pt x="1802" y="238"/>
                  </a:cubicBezTo>
                  <a:cubicBezTo>
                    <a:pt x="1801" y="232"/>
                    <a:pt x="1798" y="226"/>
                    <a:pt x="1795" y="220"/>
                  </a:cubicBezTo>
                  <a:cubicBezTo>
                    <a:pt x="1691" y="40"/>
                    <a:pt x="1691" y="40"/>
                    <a:pt x="1691" y="40"/>
                  </a:cubicBezTo>
                  <a:cubicBezTo>
                    <a:pt x="1677" y="15"/>
                    <a:pt x="1650" y="0"/>
                    <a:pt x="1621" y="0"/>
                  </a:cubicBezTo>
                  <a:cubicBezTo>
                    <a:pt x="1414" y="0"/>
                    <a:pt x="1414" y="0"/>
                    <a:pt x="1414" y="0"/>
                  </a:cubicBezTo>
                  <a:cubicBezTo>
                    <a:pt x="1385" y="0"/>
                    <a:pt x="1359" y="15"/>
                    <a:pt x="1344" y="40"/>
                  </a:cubicBezTo>
                  <a:cubicBezTo>
                    <a:pt x="1240" y="220"/>
                    <a:pt x="1240" y="220"/>
                    <a:pt x="1240" y="220"/>
                  </a:cubicBezTo>
                  <a:cubicBezTo>
                    <a:pt x="1237" y="226"/>
                    <a:pt x="1234" y="232"/>
                    <a:pt x="1233" y="238"/>
                  </a:cubicBezTo>
                  <a:cubicBezTo>
                    <a:pt x="1226" y="237"/>
                    <a:pt x="1220" y="236"/>
                    <a:pt x="1213" y="236"/>
                  </a:cubicBezTo>
                  <a:cubicBezTo>
                    <a:pt x="1005" y="236"/>
                    <a:pt x="1005" y="236"/>
                    <a:pt x="1005" y="236"/>
                  </a:cubicBezTo>
                  <a:cubicBezTo>
                    <a:pt x="998" y="236"/>
                    <a:pt x="991" y="237"/>
                    <a:pt x="985" y="238"/>
                  </a:cubicBezTo>
                  <a:cubicBezTo>
                    <a:pt x="983" y="232"/>
                    <a:pt x="981" y="226"/>
                    <a:pt x="977" y="220"/>
                  </a:cubicBezTo>
                  <a:cubicBezTo>
                    <a:pt x="873" y="40"/>
                    <a:pt x="873" y="40"/>
                    <a:pt x="873" y="40"/>
                  </a:cubicBezTo>
                  <a:cubicBezTo>
                    <a:pt x="859" y="15"/>
                    <a:pt x="832" y="0"/>
                    <a:pt x="804" y="0"/>
                  </a:cubicBezTo>
                  <a:cubicBezTo>
                    <a:pt x="596" y="0"/>
                    <a:pt x="596" y="0"/>
                    <a:pt x="596" y="0"/>
                  </a:cubicBezTo>
                  <a:cubicBezTo>
                    <a:pt x="568" y="0"/>
                    <a:pt x="541" y="15"/>
                    <a:pt x="527" y="40"/>
                  </a:cubicBezTo>
                  <a:cubicBezTo>
                    <a:pt x="423" y="220"/>
                    <a:pt x="423" y="220"/>
                    <a:pt x="423" y="220"/>
                  </a:cubicBezTo>
                  <a:cubicBezTo>
                    <a:pt x="419" y="226"/>
                    <a:pt x="417" y="232"/>
                    <a:pt x="415" y="238"/>
                  </a:cubicBezTo>
                  <a:cubicBezTo>
                    <a:pt x="409" y="237"/>
                    <a:pt x="402" y="236"/>
                    <a:pt x="395" y="236"/>
                  </a:cubicBezTo>
                  <a:cubicBezTo>
                    <a:pt x="187" y="236"/>
                    <a:pt x="187" y="236"/>
                    <a:pt x="187" y="236"/>
                  </a:cubicBezTo>
                  <a:cubicBezTo>
                    <a:pt x="159" y="236"/>
                    <a:pt x="132" y="251"/>
                    <a:pt x="118" y="276"/>
                  </a:cubicBezTo>
                  <a:cubicBezTo>
                    <a:pt x="14" y="456"/>
                    <a:pt x="14" y="456"/>
                    <a:pt x="14" y="456"/>
                  </a:cubicBezTo>
                  <a:cubicBezTo>
                    <a:pt x="0" y="480"/>
                    <a:pt x="0" y="511"/>
                    <a:pt x="14" y="536"/>
                  </a:cubicBezTo>
                  <a:cubicBezTo>
                    <a:pt x="118" y="716"/>
                    <a:pt x="118" y="716"/>
                    <a:pt x="118" y="716"/>
                  </a:cubicBezTo>
                  <a:cubicBezTo>
                    <a:pt x="132" y="740"/>
                    <a:pt x="159" y="756"/>
                    <a:pt x="187" y="756"/>
                  </a:cubicBezTo>
                  <a:cubicBezTo>
                    <a:pt x="395" y="756"/>
                    <a:pt x="395" y="756"/>
                    <a:pt x="395" y="756"/>
                  </a:cubicBezTo>
                  <a:cubicBezTo>
                    <a:pt x="424" y="756"/>
                    <a:pt x="450" y="740"/>
                    <a:pt x="464" y="716"/>
                  </a:cubicBezTo>
                  <a:cubicBezTo>
                    <a:pt x="568" y="536"/>
                    <a:pt x="568" y="536"/>
                    <a:pt x="568" y="536"/>
                  </a:cubicBezTo>
                  <a:cubicBezTo>
                    <a:pt x="572" y="530"/>
                    <a:pt x="574" y="524"/>
                    <a:pt x="576" y="517"/>
                  </a:cubicBezTo>
                  <a:cubicBezTo>
                    <a:pt x="583" y="519"/>
                    <a:pt x="589" y="520"/>
                    <a:pt x="596" y="520"/>
                  </a:cubicBezTo>
                  <a:cubicBezTo>
                    <a:pt x="804" y="520"/>
                    <a:pt x="804" y="520"/>
                    <a:pt x="804" y="520"/>
                  </a:cubicBezTo>
                  <a:cubicBezTo>
                    <a:pt x="811" y="520"/>
                    <a:pt x="817" y="519"/>
                    <a:pt x="824" y="517"/>
                  </a:cubicBezTo>
                  <a:cubicBezTo>
                    <a:pt x="826" y="524"/>
                    <a:pt x="828" y="530"/>
                    <a:pt x="832" y="536"/>
                  </a:cubicBezTo>
                  <a:cubicBezTo>
                    <a:pt x="936" y="716"/>
                    <a:pt x="936" y="716"/>
                    <a:pt x="936" y="716"/>
                  </a:cubicBezTo>
                  <a:cubicBezTo>
                    <a:pt x="950" y="740"/>
                    <a:pt x="976" y="756"/>
                    <a:pt x="1005" y="756"/>
                  </a:cubicBezTo>
                  <a:cubicBezTo>
                    <a:pt x="1213" y="756"/>
                    <a:pt x="1213" y="756"/>
                    <a:pt x="1213" y="756"/>
                  </a:cubicBezTo>
                  <a:cubicBezTo>
                    <a:pt x="1241" y="756"/>
                    <a:pt x="1268" y="740"/>
                    <a:pt x="1282" y="716"/>
                  </a:cubicBezTo>
                  <a:cubicBezTo>
                    <a:pt x="1386" y="536"/>
                    <a:pt x="1386" y="536"/>
                    <a:pt x="1386" y="536"/>
                  </a:cubicBezTo>
                  <a:cubicBezTo>
                    <a:pt x="1389" y="530"/>
                    <a:pt x="1392" y="524"/>
                    <a:pt x="1394" y="517"/>
                  </a:cubicBezTo>
                  <a:cubicBezTo>
                    <a:pt x="1400" y="519"/>
                    <a:pt x="1407" y="520"/>
                    <a:pt x="1414" y="520"/>
                  </a:cubicBezTo>
                  <a:cubicBezTo>
                    <a:pt x="1621" y="520"/>
                    <a:pt x="1621" y="520"/>
                    <a:pt x="1621" y="520"/>
                  </a:cubicBezTo>
                  <a:cubicBezTo>
                    <a:pt x="1628" y="520"/>
                    <a:pt x="1635" y="519"/>
                    <a:pt x="1641" y="517"/>
                  </a:cubicBezTo>
                  <a:cubicBezTo>
                    <a:pt x="1643" y="524"/>
                    <a:pt x="1646" y="530"/>
                    <a:pt x="1649" y="536"/>
                  </a:cubicBezTo>
                  <a:cubicBezTo>
                    <a:pt x="1753" y="716"/>
                    <a:pt x="1753" y="716"/>
                    <a:pt x="1753" y="716"/>
                  </a:cubicBezTo>
                  <a:cubicBezTo>
                    <a:pt x="1767" y="740"/>
                    <a:pt x="1794" y="756"/>
                    <a:pt x="1822" y="756"/>
                  </a:cubicBezTo>
                  <a:cubicBezTo>
                    <a:pt x="2030" y="756"/>
                    <a:pt x="2030" y="756"/>
                    <a:pt x="2030" y="756"/>
                  </a:cubicBezTo>
                  <a:cubicBezTo>
                    <a:pt x="2059" y="756"/>
                    <a:pt x="2085" y="740"/>
                    <a:pt x="2100" y="716"/>
                  </a:cubicBezTo>
                  <a:cubicBezTo>
                    <a:pt x="2203" y="536"/>
                    <a:pt x="2203" y="536"/>
                    <a:pt x="2203" y="536"/>
                  </a:cubicBezTo>
                  <a:cubicBezTo>
                    <a:pt x="2218" y="511"/>
                    <a:pt x="2218" y="480"/>
                    <a:pt x="2203" y="456"/>
                  </a:cubicBezTo>
                  <a:close/>
                </a:path>
              </a:pathLst>
            </a:custGeom>
            <a:solidFill>
              <a:schemeClr val="bg1"/>
            </a:solidFill>
            <a:ln w="23813" cap="flat">
              <a:solidFill>
                <a:srgbClr val="D6D7D6"/>
              </a:solidFill>
              <a:prstDash val="solid"/>
              <a:miter lim="800000"/>
              <a:headEnd/>
              <a:tailEnd/>
            </a:ln>
            <a:effectLst>
              <a:outerShdw blurRad="152400" dist="635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p:cNvSpPr>
            <p:nvPr/>
          </p:nvSpPr>
          <p:spPr bwMode="auto">
            <a:xfrm>
              <a:off x="719144" y="2007338"/>
              <a:ext cx="1619262" cy="141691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2 w 533"/>
                <a:gd name="T11" fmla="*/ 472 h 472"/>
                <a:gd name="T12" fmla="*/ 114 w 533"/>
                <a:gd name="T13" fmla="*/ 444 h 472"/>
                <a:gd name="T14" fmla="*/ 10 w 533"/>
                <a:gd name="T15" fmla="*/ 264 h 472"/>
                <a:gd name="T16" fmla="*/ 10 w 533"/>
                <a:gd name="T17" fmla="*/ 208 h 472"/>
                <a:gd name="T18" fmla="*/ 114 w 533"/>
                <a:gd name="T19" fmla="*/ 28 h 472"/>
                <a:gd name="T20" fmla="*/ 162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lose/>
                </a:path>
              </a:pathLst>
            </a:custGeom>
            <a:solidFill>
              <a:srgbClr val="A1A1A1"/>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
            <p:cNvSpPr>
              <a:spLocks/>
            </p:cNvSpPr>
            <p:nvPr/>
          </p:nvSpPr>
          <p:spPr bwMode="auto">
            <a:xfrm>
              <a:off x="1961480" y="1299717"/>
              <a:ext cx="1617571" cy="1416912"/>
            </a:xfrm>
            <a:custGeom>
              <a:avLst/>
              <a:gdLst>
                <a:gd name="T0" fmla="*/ 418 w 532"/>
                <a:gd name="T1" fmla="*/ 28 h 472"/>
                <a:gd name="T2" fmla="*/ 522 w 532"/>
                <a:gd name="T3" fmla="*/ 208 h 472"/>
                <a:gd name="T4" fmla="*/ 522 w 532"/>
                <a:gd name="T5" fmla="*/ 264 h 472"/>
                <a:gd name="T6" fmla="*/ 418 w 532"/>
                <a:gd name="T7" fmla="*/ 444 h 472"/>
                <a:gd name="T8" fmla="*/ 370 w 532"/>
                <a:gd name="T9" fmla="*/ 472 h 472"/>
                <a:gd name="T10" fmla="*/ 162 w 532"/>
                <a:gd name="T11" fmla="*/ 472 h 472"/>
                <a:gd name="T12" fmla="*/ 114 w 532"/>
                <a:gd name="T13" fmla="*/ 444 h 472"/>
                <a:gd name="T14" fmla="*/ 10 w 532"/>
                <a:gd name="T15" fmla="*/ 264 h 472"/>
                <a:gd name="T16" fmla="*/ 10 w 532"/>
                <a:gd name="T17" fmla="*/ 208 h 472"/>
                <a:gd name="T18" fmla="*/ 114 w 532"/>
                <a:gd name="T19" fmla="*/ 28 h 472"/>
                <a:gd name="T20" fmla="*/ 162 w 532"/>
                <a:gd name="T21" fmla="*/ 0 h 472"/>
                <a:gd name="T22" fmla="*/ 370 w 532"/>
                <a:gd name="T23" fmla="*/ 0 h 472"/>
                <a:gd name="T24" fmla="*/ 418 w 532"/>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2" h="472">
                  <a:moveTo>
                    <a:pt x="418" y="28"/>
                  </a:moveTo>
                  <a:cubicBezTo>
                    <a:pt x="522" y="208"/>
                    <a:pt x="522" y="208"/>
                    <a:pt x="522" y="208"/>
                  </a:cubicBezTo>
                  <a:cubicBezTo>
                    <a:pt x="532" y="225"/>
                    <a:pt x="532" y="246"/>
                    <a:pt x="522" y="264"/>
                  </a:cubicBezTo>
                  <a:cubicBezTo>
                    <a:pt x="418" y="444"/>
                    <a:pt x="418" y="444"/>
                    <a:pt x="418" y="444"/>
                  </a:cubicBezTo>
                  <a:cubicBezTo>
                    <a:pt x="408"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8" y="10"/>
                    <a:pt x="418" y="28"/>
                  </a:cubicBezTo>
                  <a:close/>
                </a:path>
              </a:pathLst>
            </a:custGeom>
            <a:solidFill>
              <a:srgbClr val="F78538"/>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1"/>
            <p:cNvSpPr>
              <a:spLocks/>
            </p:cNvSpPr>
            <p:nvPr/>
          </p:nvSpPr>
          <p:spPr bwMode="auto">
            <a:xfrm>
              <a:off x="3202125" y="2007338"/>
              <a:ext cx="1620952" cy="1416912"/>
            </a:xfrm>
            <a:custGeom>
              <a:avLst/>
              <a:gdLst>
                <a:gd name="T0" fmla="*/ 419 w 533"/>
                <a:gd name="T1" fmla="*/ 28 h 472"/>
                <a:gd name="T2" fmla="*/ 523 w 533"/>
                <a:gd name="T3" fmla="*/ 208 h 472"/>
                <a:gd name="T4" fmla="*/ 523 w 533"/>
                <a:gd name="T5" fmla="*/ 264 h 472"/>
                <a:gd name="T6" fmla="*/ 419 w 533"/>
                <a:gd name="T7" fmla="*/ 444 h 472"/>
                <a:gd name="T8" fmla="*/ 371 w 533"/>
                <a:gd name="T9" fmla="*/ 472 h 472"/>
                <a:gd name="T10" fmla="*/ 163 w 533"/>
                <a:gd name="T11" fmla="*/ 472 h 472"/>
                <a:gd name="T12" fmla="*/ 114 w 533"/>
                <a:gd name="T13" fmla="*/ 444 h 472"/>
                <a:gd name="T14" fmla="*/ 10 w 533"/>
                <a:gd name="T15" fmla="*/ 264 h 472"/>
                <a:gd name="T16" fmla="*/ 10 w 533"/>
                <a:gd name="T17" fmla="*/ 208 h 472"/>
                <a:gd name="T18" fmla="*/ 114 w 533"/>
                <a:gd name="T19" fmla="*/ 28 h 472"/>
                <a:gd name="T20" fmla="*/ 163 w 533"/>
                <a:gd name="T21" fmla="*/ 0 h 472"/>
                <a:gd name="T22" fmla="*/ 371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1" y="472"/>
                    <a:pt x="371" y="472"/>
                  </a:cubicBezTo>
                  <a:cubicBezTo>
                    <a:pt x="163" y="472"/>
                    <a:pt x="163" y="472"/>
                    <a:pt x="163" y="472"/>
                  </a:cubicBezTo>
                  <a:cubicBezTo>
                    <a:pt x="143" y="472"/>
                    <a:pt x="124" y="461"/>
                    <a:pt x="114" y="444"/>
                  </a:cubicBezTo>
                  <a:cubicBezTo>
                    <a:pt x="10" y="264"/>
                    <a:pt x="10" y="264"/>
                    <a:pt x="10" y="264"/>
                  </a:cubicBezTo>
                  <a:cubicBezTo>
                    <a:pt x="0" y="246"/>
                    <a:pt x="0" y="225"/>
                    <a:pt x="10" y="208"/>
                  </a:cubicBezTo>
                  <a:cubicBezTo>
                    <a:pt x="114" y="28"/>
                    <a:pt x="114" y="28"/>
                    <a:pt x="114" y="28"/>
                  </a:cubicBezTo>
                  <a:cubicBezTo>
                    <a:pt x="124" y="10"/>
                    <a:pt x="143" y="0"/>
                    <a:pt x="163" y="0"/>
                  </a:cubicBezTo>
                  <a:cubicBezTo>
                    <a:pt x="371" y="0"/>
                    <a:pt x="371" y="0"/>
                    <a:pt x="371" y="0"/>
                  </a:cubicBezTo>
                  <a:cubicBezTo>
                    <a:pt x="391" y="0"/>
                    <a:pt x="409" y="10"/>
                    <a:pt x="419" y="28"/>
                  </a:cubicBezTo>
                  <a:close/>
                </a:path>
              </a:pathLst>
            </a:custGeom>
            <a:solidFill>
              <a:srgbClr val="4270C0"/>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2"/>
            <p:cNvSpPr>
              <a:spLocks/>
            </p:cNvSpPr>
            <p:nvPr/>
          </p:nvSpPr>
          <p:spPr bwMode="auto">
            <a:xfrm>
              <a:off x="4446151" y="1299717"/>
              <a:ext cx="1619262" cy="141691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3 w 533"/>
                <a:gd name="T11" fmla="*/ 472 h 472"/>
                <a:gd name="T12" fmla="*/ 114 w 533"/>
                <a:gd name="T13" fmla="*/ 444 h 472"/>
                <a:gd name="T14" fmla="*/ 10 w 533"/>
                <a:gd name="T15" fmla="*/ 264 h 472"/>
                <a:gd name="T16" fmla="*/ 10 w 533"/>
                <a:gd name="T17" fmla="*/ 208 h 472"/>
                <a:gd name="T18" fmla="*/ 114 w 533"/>
                <a:gd name="T19" fmla="*/ 28 h 472"/>
                <a:gd name="T20" fmla="*/ 163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3" y="472"/>
                    <a:pt x="163" y="472"/>
                    <a:pt x="163" y="472"/>
                  </a:cubicBezTo>
                  <a:cubicBezTo>
                    <a:pt x="143" y="472"/>
                    <a:pt x="124" y="461"/>
                    <a:pt x="114" y="444"/>
                  </a:cubicBezTo>
                  <a:cubicBezTo>
                    <a:pt x="10" y="264"/>
                    <a:pt x="10" y="264"/>
                    <a:pt x="10" y="264"/>
                  </a:cubicBezTo>
                  <a:cubicBezTo>
                    <a:pt x="0" y="246"/>
                    <a:pt x="0" y="225"/>
                    <a:pt x="10" y="208"/>
                  </a:cubicBezTo>
                  <a:cubicBezTo>
                    <a:pt x="114" y="28"/>
                    <a:pt x="114" y="28"/>
                    <a:pt x="114" y="28"/>
                  </a:cubicBezTo>
                  <a:cubicBezTo>
                    <a:pt x="124" y="10"/>
                    <a:pt x="143" y="0"/>
                    <a:pt x="163" y="0"/>
                  </a:cubicBezTo>
                  <a:cubicBezTo>
                    <a:pt x="370" y="0"/>
                    <a:pt x="370" y="0"/>
                    <a:pt x="370" y="0"/>
                  </a:cubicBezTo>
                  <a:cubicBezTo>
                    <a:pt x="390" y="0"/>
                    <a:pt x="409" y="10"/>
                    <a:pt x="419" y="28"/>
                  </a:cubicBezTo>
                  <a:close/>
                </a:path>
              </a:pathLst>
            </a:custGeom>
            <a:solidFill>
              <a:srgbClr val="5EA1DD"/>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3"/>
            <p:cNvSpPr>
              <a:spLocks/>
            </p:cNvSpPr>
            <p:nvPr/>
          </p:nvSpPr>
          <p:spPr bwMode="auto">
            <a:xfrm>
              <a:off x="5688486" y="2007338"/>
              <a:ext cx="1620952" cy="141691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2 w 533"/>
                <a:gd name="T11" fmla="*/ 472 h 472"/>
                <a:gd name="T12" fmla="*/ 114 w 533"/>
                <a:gd name="T13" fmla="*/ 444 h 472"/>
                <a:gd name="T14" fmla="*/ 10 w 533"/>
                <a:gd name="T15" fmla="*/ 264 h 472"/>
                <a:gd name="T16" fmla="*/ 10 w 533"/>
                <a:gd name="T17" fmla="*/ 208 h 472"/>
                <a:gd name="T18" fmla="*/ 114 w 533"/>
                <a:gd name="T19" fmla="*/ 28 h 472"/>
                <a:gd name="T20" fmla="*/ 162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lose/>
                </a:path>
              </a:pathLst>
            </a:custGeom>
            <a:solidFill>
              <a:srgbClr val="E8B10A"/>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60"/>
            <p:cNvSpPr>
              <a:spLocks noChangeArrowheads="1"/>
            </p:cNvSpPr>
            <p:nvPr/>
          </p:nvSpPr>
          <p:spPr bwMode="auto">
            <a:xfrm>
              <a:off x="3955978" y="3400886"/>
              <a:ext cx="49017" cy="467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6"/>
            <p:cNvSpPr>
              <a:spLocks/>
            </p:cNvSpPr>
            <p:nvPr/>
          </p:nvSpPr>
          <p:spPr bwMode="auto">
            <a:xfrm>
              <a:off x="779463" y="1313955"/>
              <a:ext cx="2531998" cy="2007709"/>
            </a:xfrm>
            <a:custGeom>
              <a:avLst/>
              <a:gdLst>
                <a:gd name="T0" fmla="*/ 590 w 833"/>
                <a:gd name="T1" fmla="*/ 343 h 669"/>
                <a:gd name="T2" fmla="*/ 590 w 833"/>
                <a:gd name="T3" fmla="*/ 343 h 669"/>
                <a:gd name="T4" fmla="*/ 580 w 833"/>
                <a:gd name="T5" fmla="*/ 353 h 669"/>
                <a:gd name="T6" fmla="*/ 574 w 833"/>
                <a:gd name="T7" fmla="*/ 359 h 669"/>
                <a:gd name="T8" fmla="*/ 574 w 833"/>
                <a:gd name="T9" fmla="*/ 360 h 669"/>
                <a:gd name="T10" fmla="*/ 571 w 833"/>
                <a:gd name="T11" fmla="*/ 363 h 669"/>
                <a:gd name="T12" fmla="*/ 564 w 833"/>
                <a:gd name="T13" fmla="*/ 369 h 669"/>
                <a:gd name="T14" fmla="*/ 564 w 833"/>
                <a:gd name="T15" fmla="*/ 369 h 669"/>
                <a:gd name="T16" fmla="*/ 527 w 833"/>
                <a:gd name="T17" fmla="*/ 403 h 669"/>
                <a:gd name="T18" fmla="*/ 105 w 833"/>
                <a:gd name="T19" fmla="*/ 669 h 669"/>
                <a:gd name="T20" fmla="*/ 0 w 833"/>
                <a:gd name="T21" fmla="*/ 468 h 669"/>
                <a:gd name="T22" fmla="*/ 6 w 833"/>
                <a:gd name="T23" fmla="*/ 454 h 669"/>
                <a:gd name="T24" fmla="*/ 110 w 833"/>
                <a:gd name="T25" fmla="*/ 274 h 669"/>
                <a:gd name="T26" fmla="*/ 176 w 833"/>
                <a:gd name="T27" fmla="*/ 236 h 669"/>
                <a:gd name="T28" fmla="*/ 383 w 833"/>
                <a:gd name="T29" fmla="*/ 236 h 669"/>
                <a:gd name="T30" fmla="*/ 407 w 833"/>
                <a:gd name="T31" fmla="*/ 239 h 669"/>
                <a:gd name="T32" fmla="*/ 411 w 833"/>
                <a:gd name="T33" fmla="*/ 225 h 669"/>
                <a:gd name="T34" fmla="*/ 415 w 833"/>
                <a:gd name="T35" fmla="*/ 218 h 669"/>
                <a:gd name="T36" fmla="*/ 519 w 833"/>
                <a:gd name="T37" fmla="*/ 38 h 669"/>
                <a:gd name="T38" fmla="*/ 584 w 833"/>
                <a:gd name="T39" fmla="*/ 0 h 669"/>
                <a:gd name="T40" fmla="*/ 792 w 833"/>
                <a:gd name="T41" fmla="*/ 0 h 669"/>
                <a:gd name="T42" fmla="*/ 833 w 833"/>
                <a:gd name="T43" fmla="*/ 12 h 669"/>
                <a:gd name="T44" fmla="*/ 590 w 833"/>
                <a:gd name="T45" fmla="*/ 34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669">
                  <a:moveTo>
                    <a:pt x="590" y="343"/>
                  </a:moveTo>
                  <a:cubicBezTo>
                    <a:pt x="590" y="343"/>
                    <a:pt x="590" y="343"/>
                    <a:pt x="590" y="343"/>
                  </a:cubicBezTo>
                  <a:cubicBezTo>
                    <a:pt x="580" y="353"/>
                    <a:pt x="580" y="353"/>
                    <a:pt x="580" y="353"/>
                  </a:cubicBezTo>
                  <a:cubicBezTo>
                    <a:pt x="578" y="355"/>
                    <a:pt x="576" y="357"/>
                    <a:pt x="574" y="359"/>
                  </a:cubicBezTo>
                  <a:cubicBezTo>
                    <a:pt x="574" y="360"/>
                    <a:pt x="574" y="360"/>
                    <a:pt x="574" y="360"/>
                  </a:cubicBezTo>
                  <a:cubicBezTo>
                    <a:pt x="573" y="361"/>
                    <a:pt x="572" y="362"/>
                    <a:pt x="571" y="363"/>
                  </a:cubicBezTo>
                  <a:cubicBezTo>
                    <a:pt x="564" y="369"/>
                    <a:pt x="564" y="369"/>
                    <a:pt x="564" y="369"/>
                  </a:cubicBezTo>
                  <a:cubicBezTo>
                    <a:pt x="564" y="369"/>
                    <a:pt x="564" y="369"/>
                    <a:pt x="564" y="369"/>
                  </a:cubicBezTo>
                  <a:cubicBezTo>
                    <a:pt x="552" y="380"/>
                    <a:pt x="540" y="392"/>
                    <a:pt x="527" y="403"/>
                  </a:cubicBezTo>
                  <a:cubicBezTo>
                    <a:pt x="400" y="518"/>
                    <a:pt x="264" y="607"/>
                    <a:pt x="105" y="669"/>
                  </a:cubicBezTo>
                  <a:cubicBezTo>
                    <a:pt x="105" y="669"/>
                    <a:pt x="27" y="527"/>
                    <a:pt x="0" y="468"/>
                  </a:cubicBezTo>
                  <a:cubicBezTo>
                    <a:pt x="2" y="463"/>
                    <a:pt x="4" y="458"/>
                    <a:pt x="6" y="454"/>
                  </a:cubicBezTo>
                  <a:cubicBezTo>
                    <a:pt x="110" y="274"/>
                    <a:pt x="110" y="274"/>
                    <a:pt x="110" y="274"/>
                  </a:cubicBezTo>
                  <a:cubicBezTo>
                    <a:pt x="124" y="250"/>
                    <a:pt x="149" y="236"/>
                    <a:pt x="176" y="236"/>
                  </a:cubicBezTo>
                  <a:cubicBezTo>
                    <a:pt x="383" y="236"/>
                    <a:pt x="383" y="236"/>
                    <a:pt x="383" y="236"/>
                  </a:cubicBezTo>
                  <a:cubicBezTo>
                    <a:pt x="391" y="236"/>
                    <a:pt x="399" y="237"/>
                    <a:pt x="407" y="239"/>
                  </a:cubicBezTo>
                  <a:cubicBezTo>
                    <a:pt x="408" y="235"/>
                    <a:pt x="409" y="230"/>
                    <a:pt x="411" y="225"/>
                  </a:cubicBezTo>
                  <a:cubicBezTo>
                    <a:pt x="412" y="222"/>
                    <a:pt x="414" y="220"/>
                    <a:pt x="415" y="218"/>
                  </a:cubicBezTo>
                  <a:cubicBezTo>
                    <a:pt x="519" y="38"/>
                    <a:pt x="519" y="38"/>
                    <a:pt x="519" y="38"/>
                  </a:cubicBezTo>
                  <a:cubicBezTo>
                    <a:pt x="532" y="14"/>
                    <a:pt x="557" y="0"/>
                    <a:pt x="584" y="0"/>
                  </a:cubicBezTo>
                  <a:cubicBezTo>
                    <a:pt x="792" y="0"/>
                    <a:pt x="792" y="0"/>
                    <a:pt x="792" y="0"/>
                  </a:cubicBezTo>
                  <a:cubicBezTo>
                    <a:pt x="807" y="0"/>
                    <a:pt x="821" y="4"/>
                    <a:pt x="833" y="12"/>
                  </a:cubicBezTo>
                  <a:cubicBezTo>
                    <a:pt x="769" y="133"/>
                    <a:pt x="688" y="244"/>
                    <a:pt x="590" y="343"/>
                  </a:cubicBezTo>
                  <a:close/>
                </a:path>
              </a:pathLst>
            </a:custGeom>
            <a:gradFill>
              <a:gsLst>
                <a:gs pos="100000">
                  <a:schemeClr val="bg1">
                    <a:alpha val="40000"/>
                  </a:schemeClr>
                </a:gs>
                <a:gs pos="43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24"/>
            <p:cNvSpPr>
              <a:spLocks/>
            </p:cNvSpPr>
            <p:nvPr/>
          </p:nvSpPr>
          <p:spPr bwMode="auto">
            <a:xfrm>
              <a:off x="5837382" y="1948233"/>
              <a:ext cx="1426573" cy="1231662"/>
            </a:xfrm>
            <a:custGeom>
              <a:avLst/>
              <a:gdLst>
                <a:gd name="T0" fmla="*/ 373 w 469"/>
                <a:gd name="T1" fmla="*/ 211 h 410"/>
                <a:gd name="T2" fmla="*/ 373 w 469"/>
                <a:gd name="T3" fmla="*/ 211 h 410"/>
                <a:gd name="T4" fmla="*/ 362 w 469"/>
                <a:gd name="T5" fmla="*/ 221 h 410"/>
                <a:gd name="T6" fmla="*/ 356 w 469"/>
                <a:gd name="T7" fmla="*/ 226 h 410"/>
                <a:gd name="T8" fmla="*/ 355 w 469"/>
                <a:gd name="T9" fmla="*/ 227 h 410"/>
                <a:gd name="T10" fmla="*/ 352 w 469"/>
                <a:gd name="T11" fmla="*/ 229 h 410"/>
                <a:gd name="T12" fmla="*/ 346 w 469"/>
                <a:gd name="T13" fmla="*/ 235 h 410"/>
                <a:gd name="T14" fmla="*/ 346 w 469"/>
                <a:gd name="T15" fmla="*/ 235 h 410"/>
                <a:gd name="T16" fmla="*/ 94 w 469"/>
                <a:gd name="T17" fmla="*/ 410 h 410"/>
                <a:gd name="T18" fmla="*/ 10 w 469"/>
                <a:gd name="T19" fmla="*/ 264 h 410"/>
                <a:gd name="T20" fmla="*/ 10 w 469"/>
                <a:gd name="T21" fmla="*/ 208 h 410"/>
                <a:gd name="T22" fmla="*/ 114 w 469"/>
                <a:gd name="T23" fmla="*/ 28 h 410"/>
                <a:gd name="T24" fmla="*/ 162 w 469"/>
                <a:gd name="T25" fmla="*/ 0 h 410"/>
                <a:gd name="T26" fmla="*/ 370 w 469"/>
                <a:gd name="T27" fmla="*/ 0 h 410"/>
                <a:gd name="T28" fmla="*/ 419 w 469"/>
                <a:gd name="T29" fmla="*/ 28 h 410"/>
                <a:gd name="T30" fmla="*/ 469 w 469"/>
                <a:gd name="T31" fmla="*/ 115 h 410"/>
                <a:gd name="T32" fmla="*/ 373 w 469"/>
                <a:gd name="T33" fmla="*/ 2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9" h="410">
                  <a:moveTo>
                    <a:pt x="373" y="211"/>
                  </a:moveTo>
                  <a:cubicBezTo>
                    <a:pt x="373" y="211"/>
                    <a:pt x="373" y="211"/>
                    <a:pt x="373" y="211"/>
                  </a:cubicBezTo>
                  <a:cubicBezTo>
                    <a:pt x="362" y="221"/>
                    <a:pt x="362" y="221"/>
                    <a:pt x="362" y="221"/>
                  </a:cubicBezTo>
                  <a:cubicBezTo>
                    <a:pt x="356" y="226"/>
                    <a:pt x="356" y="226"/>
                    <a:pt x="356" y="226"/>
                  </a:cubicBezTo>
                  <a:cubicBezTo>
                    <a:pt x="355" y="227"/>
                    <a:pt x="355" y="227"/>
                    <a:pt x="355" y="227"/>
                  </a:cubicBezTo>
                  <a:cubicBezTo>
                    <a:pt x="354" y="228"/>
                    <a:pt x="353" y="229"/>
                    <a:pt x="352" y="229"/>
                  </a:cubicBezTo>
                  <a:cubicBezTo>
                    <a:pt x="346" y="235"/>
                    <a:pt x="346" y="235"/>
                    <a:pt x="346" y="235"/>
                  </a:cubicBezTo>
                  <a:cubicBezTo>
                    <a:pt x="346" y="235"/>
                    <a:pt x="346" y="235"/>
                    <a:pt x="346" y="235"/>
                  </a:cubicBezTo>
                  <a:cubicBezTo>
                    <a:pt x="269" y="302"/>
                    <a:pt x="184" y="361"/>
                    <a:pt x="94" y="410"/>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ubicBezTo>
                    <a:pt x="469" y="115"/>
                    <a:pt x="469" y="115"/>
                    <a:pt x="469" y="115"/>
                  </a:cubicBezTo>
                  <a:cubicBezTo>
                    <a:pt x="439" y="148"/>
                    <a:pt x="407" y="180"/>
                    <a:pt x="373" y="211"/>
                  </a:cubicBezTo>
                  <a:close/>
                </a:path>
              </a:pathLst>
            </a:custGeom>
            <a:gradFill>
              <a:gsLst>
                <a:gs pos="100000">
                  <a:schemeClr val="bg1">
                    <a:alpha val="40000"/>
                  </a:schemeClr>
                </a:gs>
                <a:gs pos="41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26"/>
            <p:cNvSpPr>
              <a:spLocks/>
            </p:cNvSpPr>
            <p:nvPr/>
          </p:nvSpPr>
          <p:spPr bwMode="auto">
            <a:xfrm>
              <a:off x="3214320" y="1287024"/>
              <a:ext cx="2531998" cy="2007709"/>
            </a:xfrm>
            <a:custGeom>
              <a:avLst/>
              <a:gdLst>
                <a:gd name="T0" fmla="*/ 590 w 833"/>
                <a:gd name="T1" fmla="*/ 343 h 669"/>
                <a:gd name="T2" fmla="*/ 590 w 833"/>
                <a:gd name="T3" fmla="*/ 343 h 669"/>
                <a:gd name="T4" fmla="*/ 580 w 833"/>
                <a:gd name="T5" fmla="*/ 353 h 669"/>
                <a:gd name="T6" fmla="*/ 574 w 833"/>
                <a:gd name="T7" fmla="*/ 359 h 669"/>
                <a:gd name="T8" fmla="*/ 574 w 833"/>
                <a:gd name="T9" fmla="*/ 360 h 669"/>
                <a:gd name="T10" fmla="*/ 571 w 833"/>
                <a:gd name="T11" fmla="*/ 363 h 669"/>
                <a:gd name="T12" fmla="*/ 564 w 833"/>
                <a:gd name="T13" fmla="*/ 369 h 669"/>
                <a:gd name="T14" fmla="*/ 564 w 833"/>
                <a:gd name="T15" fmla="*/ 369 h 669"/>
                <a:gd name="T16" fmla="*/ 527 w 833"/>
                <a:gd name="T17" fmla="*/ 403 h 669"/>
                <a:gd name="T18" fmla="*/ 105 w 833"/>
                <a:gd name="T19" fmla="*/ 669 h 669"/>
                <a:gd name="T20" fmla="*/ 0 w 833"/>
                <a:gd name="T21" fmla="*/ 468 h 669"/>
                <a:gd name="T22" fmla="*/ 6 w 833"/>
                <a:gd name="T23" fmla="*/ 454 h 669"/>
                <a:gd name="T24" fmla="*/ 110 w 833"/>
                <a:gd name="T25" fmla="*/ 274 h 669"/>
                <a:gd name="T26" fmla="*/ 176 w 833"/>
                <a:gd name="T27" fmla="*/ 236 h 669"/>
                <a:gd name="T28" fmla="*/ 383 w 833"/>
                <a:gd name="T29" fmla="*/ 236 h 669"/>
                <a:gd name="T30" fmla="*/ 407 w 833"/>
                <a:gd name="T31" fmla="*/ 239 h 669"/>
                <a:gd name="T32" fmla="*/ 411 w 833"/>
                <a:gd name="T33" fmla="*/ 225 h 669"/>
                <a:gd name="T34" fmla="*/ 415 w 833"/>
                <a:gd name="T35" fmla="*/ 218 h 669"/>
                <a:gd name="T36" fmla="*/ 519 w 833"/>
                <a:gd name="T37" fmla="*/ 38 h 669"/>
                <a:gd name="T38" fmla="*/ 584 w 833"/>
                <a:gd name="T39" fmla="*/ 0 h 669"/>
                <a:gd name="T40" fmla="*/ 792 w 833"/>
                <a:gd name="T41" fmla="*/ 0 h 669"/>
                <a:gd name="T42" fmla="*/ 833 w 833"/>
                <a:gd name="T43" fmla="*/ 12 h 669"/>
                <a:gd name="T44" fmla="*/ 590 w 833"/>
                <a:gd name="T45" fmla="*/ 34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669">
                  <a:moveTo>
                    <a:pt x="590" y="343"/>
                  </a:moveTo>
                  <a:cubicBezTo>
                    <a:pt x="590" y="343"/>
                    <a:pt x="590" y="343"/>
                    <a:pt x="590" y="343"/>
                  </a:cubicBezTo>
                  <a:cubicBezTo>
                    <a:pt x="580" y="353"/>
                    <a:pt x="580" y="353"/>
                    <a:pt x="580" y="353"/>
                  </a:cubicBezTo>
                  <a:cubicBezTo>
                    <a:pt x="578" y="355"/>
                    <a:pt x="576" y="357"/>
                    <a:pt x="574" y="359"/>
                  </a:cubicBezTo>
                  <a:cubicBezTo>
                    <a:pt x="574" y="360"/>
                    <a:pt x="574" y="360"/>
                    <a:pt x="574" y="360"/>
                  </a:cubicBezTo>
                  <a:cubicBezTo>
                    <a:pt x="573" y="361"/>
                    <a:pt x="572" y="362"/>
                    <a:pt x="571" y="363"/>
                  </a:cubicBezTo>
                  <a:cubicBezTo>
                    <a:pt x="564" y="369"/>
                    <a:pt x="564" y="369"/>
                    <a:pt x="564" y="369"/>
                  </a:cubicBezTo>
                  <a:cubicBezTo>
                    <a:pt x="564" y="369"/>
                    <a:pt x="564" y="369"/>
                    <a:pt x="564" y="369"/>
                  </a:cubicBezTo>
                  <a:cubicBezTo>
                    <a:pt x="552" y="380"/>
                    <a:pt x="540" y="392"/>
                    <a:pt x="527" y="403"/>
                  </a:cubicBezTo>
                  <a:cubicBezTo>
                    <a:pt x="400" y="518"/>
                    <a:pt x="264" y="607"/>
                    <a:pt x="105" y="669"/>
                  </a:cubicBezTo>
                  <a:cubicBezTo>
                    <a:pt x="105" y="669"/>
                    <a:pt x="27" y="527"/>
                    <a:pt x="0" y="468"/>
                  </a:cubicBezTo>
                  <a:cubicBezTo>
                    <a:pt x="2" y="463"/>
                    <a:pt x="4" y="458"/>
                    <a:pt x="6" y="454"/>
                  </a:cubicBezTo>
                  <a:cubicBezTo>
                    <a:pt x="110" y="274"/>
                    <a:pt x="110" y="274"/>
                    <a:pt x="110" y="274"/>
                  </a:cubicBezTo>
                  <a:cubicBezTo>
                    <a:pt x="124" y="250"/>
                    <a:pt x="149" y="236"/>
                    <a:pt x="176" y="236"/>
                  </a:cubicBezTo>
                  <a:cubicBezTo>
                    <a:pt x="383" y="236"/>
                    <a:pt x="383" y="236"/>
                    <a:pt x="383" y="236"/>
                  </a:cubicBezTo>
                  <a:cubicBezTo>
                    <a:pt x="391" y="236"/>
                    <a:pt x="399" y="237"/>
                    <a:pt x="407" y="239"/>
                  </a:cubicBezTo>
                  <a:cubicBezTo>
                    <a:pt x="408" y="235"/>
                    <a:pt x="409" y="230"/>
                    <a:pt x="411" y="225"/>
                  </a:cubicBezTo>
                  <a:cubicBezTo>
                    <a:pt x="412" y="222"/>
                    <a:pt x="414" y="220"/>
                    <a:pt x="415" y="218"/>
                  </a:cubicBezTo>
                  <a:cubicBezTo>
                    <a:pt x="519" y="38"/>
                    <a:pt x="519" y="38"/>
                    <a:pt x="519" y="38"/>
                  </a:cubicBezTo>
                  <a:cubicBezTo>
                    <a:pt x="532" y="14"/>
                    <a:pt x="557" y="0"/>
                    <a:pt x="584" y="0"/>
                  </a:cubicBezTo>
                  <a:cubicBezTo>
                    <a:pt x="792" y="0"/>
                    <a:pt x="792" y="0"/>
                    <a:pt x="792" y="0"/>
                  </a:cubicBezTo>
                  <a:cubicBezTo>
                    <a:pt x="807" y="0"/>
                    <a:pt x="821" y="4"/>
                    <a:pt x="833" y="12"/>
                  </a:cubicBezTo>
                  <a:cubicBezTo>
                    <a:pt x="769" y="133"/>
                    <a:pt x="688" y="244"/>
                    <a:pt x="590" y="343"/>
                  </a:cubicBezTo>
                  <a:close/>
                </a:path>
              </a:pathLst>
            </a:custGeom>
            <a:gradFill>
              <a:gsLst>
                <a:gs pos="100000">
                  <a:schemeClr val="bg1">
                    <a:alpha val="40000"/>
                  </a:schemeClr>
                </a:gs>
                <a:gs pos="43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p>
          </p:txBody>
        </p:sp>
        <p:pic>
          <p:nvPicPr>
            <p:cNvPr id="101" name="Graphic 13" descr="Man with solid fill">
              <a:extLst>
                <a:ext uri="{FF2B5EF4-FFF2-40B4-BE49-F238E27FC236}">
                  <a16:creationId xmlns:a16="http://schemas.microsoft.com/office/drawing/2014/main" xmlns="" id="{C8857A7C-EB86-B36A-9415-47C7EE7EDA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295331" y="1544932"/>
              <a:ext cx="909329" cy="909329"/>
            </a:xfrm>
            <a:prstGeom prst="rect">
              <a:avLst/>
            </a:prstGeom>
          </p:spPr>
        </p:pic>
        <p:pic>
          <p:nvPicPr>
            <p:cNvPr id="102" name="Graphic 9" descr="Man with cane with solid fill">
              <a:extLst>
                <a:ext uri="{FF2B5EF4-FFF2-40B4-BE49-F238E27FC236}">
                  <a16:creationId xmlns:a16="http://schemas.microsoft.com/office/drawing/2014/main" xmlns="" id="{19F11516-FAEB-2873-0248-6726DE72E0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30995" y="1544932"/>
              <a:ext cx="865841" cy="865841"/>
            </a:xfrm>
            <a:prstGeom prst="rect">
              <a:avLst/>
            </a:prstGeom>
          </p:spPr>
        </p:pic>
        <p:pic>
          <p:nvPicPr>
            <p:cNvPr id="103" name="Graphic 15" descr="Stethoscope with solid fill">
              <a:extLst>
                <a:ext uri="{FF2B5EF4-FFF2-40B4-BE49-F238E27FC236}">
                  <a16:creationId xmlns:a16="http://schemas.microsoft.com/office/drawing/2014/main" xmlns="" id="{49D51513-EAB2-9BB5-B262-7229C4E131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3611737" y="2328635"/>
              <a:ext cx="784511" cy="784511"/>
            </a:xfrm>
            <a:prstGeom prst="rect">
              <a:avLst/>
            </a:prstGeom>
          </p:spPr>
        </p:pic>
        <p:pic>
          <p:nvPicPr>
            <p:cNvPr id="104" name="Graphic 11" descr="Dollar with solid fill">
              <a:extLst>
                <a:ext uri="{FF2B5EF4-FFF2-40B4-BE49-F238E27FC236}">
                  <a16:creationId xmlns:a16="http://schemas.microsoft.com/office/drawing/2014/main" xmlns="" id="{57624EE8-EA5A-C94A-BE7B-A2F02CC774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50288" y="2386808"/>
              <a:ext cx="734287" cy="734287"/>
            </a:xfrm>
            <a:prstGeom prst="rect">
              <a:avLst/>
            </a:prstGeom>
          </p:spPr>
        </p:pic>
        <p:pic>
          <p:nvPicPr>
            <p:cNvPr id="105" name="Graphic 4" descr="Medicine with solid fill">
              <a:extLst>
                <a:ext uri="{FF2B5EF4-FFF2-40B4-BE49-F238E27FC236}">
                  <a16:creationId xmlns:a16="http://schemas.microsoft.com/office/drawing/2014/main" xmlns="" id="{1377DFCD-4502-9664-323E-DEE5FEC97D8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130666" y="2310986"/>
              <a:ext cx="863983" cy="863983"/>
            </a:xfrm>
            <a:prstGeom prst="rect">
              <a:avLst/>
            </a:prstGeom>
          </p:spPr>
        </p:pic>
      </p:grpSp>
      <p:grpSp>
        <p:nvGrpSpPr>
          <p:cNvPr id="5" name="Group 4"/>
          <p:cNvGrpSpPr/>
          <p:nvPr/>
        </p:nvGrpSpPr>
        <p:grpSpPr>
          <a:xfrm>
            <a:off x="7768742" y="6098479"/>
            <a:ext cx="1375258" cy="769255"/>
            <a:chOff x="5688486" y="766231"/>
            <a:chExt cx="1802088" cy="1083733"/>
          </a:xfrm>
        </p:grpSpPr>
        <p:pic>
          <p:nvPicPr>
            <p:cNvPr id="39" name="Picture 38" descr="Stones balancing on a wood">
              <a:extLst>
                <a:ext uri="{FF2B5EF4-FFF2-40B4-BE49-F238E27FC236}">
                  <a16:creationId xmlns="" xmlns:a16="http://schemas.microsoft.com/office/drawing/2014/main" id="{BDBC2BB0-2F97-2C31-9C69-3AD183A60F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8486" y="766231"/>
              <a:ext cx="1802088" cy="1083733"/>
            </a:xfrm>
            <a:prstGeom prst="rect">
              <a:avLst/>
            </a:prstGeom>
          </p:spPr>
        </p:pic>
        <p:sp>
          <p:nvSpPr>
            <p:cNvPr id="40" name="TextBox 39"/>
            <p:cNvSpPr txBox="1"/>
            <p:nvPr/>
          </p:nvSpPr>
          <p:spPr>
            <a:xfrm>
              <a:off x="6200419" y="846785"/>
              <a:ext cx="939801" cy="563678"/>
            </a:xfrm>
            <a:prstGeom prst="rect">
              <a:avLst/>
            </a:prstGeom>
            <a:noFill/>
          </p:spPr>
          <p:txBody>
            <a:bodyPr wrap="square" rtlCol="0">
              <a:spAutoFit/>
            </a:bodyPr>
            <a:lstStyle/>
            <a:p>
              <a:r>
                <a:rPr lang="en-CA" sz="1000" dirty="0" smtClean="0">
                  <a:solidFill>
                    <a:srgbClr val="5E5A57"/>
                  </a:solidFill>
                  <a:latin typeface="Arial Black" panose="020B0A04020102020204" pitchFamily="34" charset="0"/>
                </a:rPr>
                <a:t>Health Equity</a:t>
              </a:r>
              <a:endParaRPr lang="en-US" sz="1000" dirty="0">
                <a:solidFill>
                  <a:srgbClr val="5E5A57"/>
                </a:solidFill>
                <a:latin typeface="Arial Black" panose="020B0A04020102020204" pitchFamily="34" charset="0"/>
              </a:endParaRPr>
            </a:p>
          </p:txBody>
        </p:sp>
      </p:grpSp>
    </p:spTree>
    <p:extLst>
      <p:ext uri="{BB962C8B-B14F-4D97-AF65-F5344CB8AC3E}">
        <p14:creationId xmlns:p14="http://schemas.microsoft.com/office/powerpoint/2010/main" val="2052436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06EDBF-D2D6-6044-B85A-D6C4F205D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6123" y="386693"/>
            <a:ext cx="1395030" cy="135517"/>
          </a:xfrm>
          <a:prstGeom prst="rect">
            <a:avLst/>
          </a:prstGeom>
        </p:spPr>
      </p:pic>
      <p:sp>
        <p:nvSpPr>
          <p:cNvPr id="62" name="Title 1">
            <a:extLst>
              <a:ext uri="{FF2B5EF4-FFF2-40B4-BE49-F238E27FC236}">
                <a16:creationId xmlns:a16="http://schemas.microsoft.com/office/drawing/2014/main" xmlns="" id="{AA11A9F8-0D55-C944-BD62-7C734C29839E}"/>
              </a:ext>
            </a:extLst>
          </p:cNvPr>
          <p:cNvSpPr txBox="1">
            <a:spLocks/>
          </p:cNvSpPr>
          <p:nvPr/>
        </p:nvSpPr>
        <p:spPr>
          <a:xfrm>
            <a:off x="602876" y="267600"/>
            <a:ext cx="6631642" cy="46166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r>
              <a:rPr lang="en-US" dirty="0" smtClean="0"/>
              <a:t>Assessing for adherence</a:t>
            </a:r>
            <a:endParaRPr lang="en-US" dirty="0"/>
          </a:p>
        </p:txBody>
      </p:sp>
      <p:sp>
        <p:nvSpPr>
          <p:cNvPr id="26" name="Rectangle 25">
            <a:extLst>
              <a:ext uri="{FF2B5EF4-FFF2-40B4-BE49-F238E27FC236}">
                <a16:creationId xmlns:a16="http://schemas.microsoft.com/office/drawing/2014/main" xmlns="" id="{C1E9A74E-F7C4-7942-9041-4A168DD07B3D}"/>
              </a:ext>
            </a:extLst>
          </p:cNvPr>
          <p:cNvSpPr/>
          <p:nvPr/>
        </p:nvSpPr>
        <p:spPr>
          <a:xfrm>
            <a:off x="9050989" y="3038373"/>
            <a:ext cx="104028" cy="104028"/>
          </a:xfrm>
          <a:prstGeom prst="rect">
            <a:avLst/>
          </a:prstGeom>
          <a:solidFill>
            <a:srgbClr val="F2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B514AB63-4B03-4372-90FA-2CFF5D4B0BC5}"/>
              </a:ext>
            </a:extLst>
          </p:cNvPr>
          <p:cNvSpPr txBox="1"/>
          <p:nvPr/>
        </p:nvSpPr>
        <p:spPr>
          <a:xfrm>
            <a:off x="7681069" y="1018503"/>
            <a:ext cx="1383844" cy="4616648"/>
          </a:xfrm>
          <a:prstGeom prst="rect">
            <a:avLst/>
          </a:prstGeom>
          <a:noFill/>
          <a:effectLst/>
        </p:spPr>
        <p:txBody>
          <a:bodyPr wrap="square" rtlCol="0">
            <a:spAutoFit/>
          </a:bodyPr>
          <a:lstStyle/>
          <a:p>
            <a:pPr algn="r">
              <a:spcAft>
                <a:spcPts val="2000"/>
              </a:spcAft>
              <a:buClr>
                <a:srgbClr val="F26523"/>
              </a:buClr>
              <a:buSzPct val="90000"/>
            </a:pPr>
            <a:r>
              <a:rPr lang="en-CA" sz="1200" spc="-50" dirty="0">
                <a:solidFill>
                  <a:schemeClr val="bg1">
                    <a:lumMod val="65000"/>
                  </a:schemeClr>
                </a:solidFill>
              </a:rPr>
              <a:t>Objectives</a:t>
            </a:r>
          </a:p>
          <a:p>
            <a:pPr algn="r">
              <a:spcAft>
                <a:spcPts val="2000"/>
              </a:spcAft>
              <a:buClr>
                <a:srgbClr val="F26523"/>
              </a:buClr>
              <a:buSzPct val="90000"/>
            </a:pPr>
            <a:r>
              <a:rPr lang="en-CA" sz="1200" spc="-50" dirty="0">
                <a:solidFill>
                  <a:schemeClr val="bg2">
                    <a:lumMod val="75000"/>
                  </a:schemeClr>
                </a:solidFill>
              </a:rPr>
              <a:t>What is Medication Adherence</a:t>
            </a:r>
            <a:r>
              <a:rPr lang="en-CA" sz="1200" spc="-50" dirty="0" smtClean="0">
                <a:solidFill>
                  <a:schemeClr val="bg2">
                    <a:lumMod val="75000"/>
                  </a:schemeClr>
                </a:solidFill>
              </a:rPr>
              <a:t>?</a:t>
            </a:r>
          </a:p>
          <a:p>
            <a:pPr algn="r">
              <a:spcAft>
                <a:spcPts val="2000"/>
              </a:spcAft>
              <a:buClr>
                <a:srgbClr val="F26523"/>
              </a:buClr>
              <a:buSzPct val="90000"/>
            </a:pPr>
            <a:r>
              <a:rPr lang="en-CA" sz="1200" spc="-50" dirty="0" smtClean="0">
                <a:solidFill>
                  <a:schemeClr val="bg1">
                    <a:lumMod val="65000"/>
                  </a:schemeClr>
                </a:solidFill>
              </a:rPr>
              <a:t>Why </a:t>
            </a:r>
            <a:r>
              <a:rPr lang="en-CA" sz="1200" spc="-50" dirty="0">
                <a:solidFill>
                  <a:schemeClr val="bg1">
                    <a:lumMod val="65000"/>
                  </a:schemeClr>
                </a:solidFill>
              </a:rPr>
              <a:t>it’s important</a:t>
            </a:r>
          </a:p>
          <a:p>
            <a:pPr algn="r">
              <a:spcAft>
                <a:spcPts val="2000"/>
              </a:spcAft>
              <a:buClr>
                <a:srgbClr val="F26523"/>
              </a:buClr>
              <a:buSzPct val="90000"/>
            </a:pPr>
            <a:r>
              <a:rPr lang="en-CA" sz="1200" spc="-50" dirty="0">
                <a:solidFill>
                  <a:schemeClr val="bg1">
                    <a:lumMod val="65000"/>
                  </a:schemeClr>
                </a:solidFill>
              </a:rPr>
              <a:t>Risk factors</a:t>
            </a:r>
          </a:p>
          <a:p>
            <a:pPr algn="r">
              <a:spcAft>
                <a:spcPts val="2000"/>
              </a:spcAft>
              <a:buClr>
                <a:srgbClr val="F26523"/>
              </a:buClr>
              <a:buSzPct val="90000"/>
            </a:pPr>
            <a:r>
              <a:rPr lang="en-CA" sz="1200" b="1" spc="-50" dirty="0"/>
              <a:t>Assessing</a:t>
            </a:r>
          </a:p>
          <a:p>
            <a:pPr algn="r">
              <a:spcAft>
                <a:spcPts val="2000"/>
              </a:spcAft>
              <a:buClr>
                <a:srgbClr val="F26523"/>
              </a:buClr>
              <a:buSzPct val="90000"/>
            </a:pPr>
            <a:r>
              <a:rPr lang="en-CA" sz="1200" spc="-50" dirty="0">
                <a:solidFill>
                  <a:schemeClr val="bg2">
                    <a:lumMod val="75000"/>
                  </a:schemeClr>
                </a:solidFill>
              </a:rPr>
              <a:t>Addressing</a:t>
            </a:r>
          </a:p>
          <a:p>
            <a:pPr algn="r">
              <a:spcAft>
                <a:spcPts val="2000"/>
              </a:spcAft>
              <a:buClr>
                <a:srgbClr val="F26523"/>
              </a:buClr>
              <a:buSzPct val="90000"/>
            </a:pPr>
            <a:r>
              <a:rPr lang="en-CA" sz="1200" spc="-50" dirty="0">
                <a:solidFill>
                  <a:schemeClr val="bg2">
                    <a:lumMod val="75000"/>
                  </a:schemeClr>
                </a:solidFill>
              </a:rPr>
              <a:t>Case Study</a:t>
            </a:r>
          </a:p>
          <a:p>
            <a:pPr algn="r">
              <a:spcAft>
                <a:spcPts val="2000"/>
              </a:spcAft>
              <a:buClr>
                <a:srgbClr val="F26523"/>
              </a:buClr>
              <a:buSzPct val="90000"/>
            </a:pPr>
            <a:r>
              <a:rPr lang="en-CA" sz="1200" spc="-50" dirty="0">
                <a:solidFill>
                  <a:schemeClr val="bg2">
                    <a:lumMod val="75000"/>
                  </a:schemeClr>
                </a:solidFill>
              </a:rPr>
              <a:t>Summary</a:t>
            </a:r>
          </a:p>
          <a:p>
            <a:pPr algn="r">
              <a:spcAft>
                <a:spcPts val="2000"/>
              </a:spcAft>
              <a:buClr>
                <a:srgbClr val="F26523"/>
              </a:buClr>
              <a:buSzPct val="90000"/>
            </a:pPr>
            <a:r>
              <a:rPr lang="en-CA" sz="1200" spc="-50" dirty="0">
                <a:solidFill>
                  <a:schemeClr val="bg2">
                    <a:lumMod val="75000"/>
                  </a:schemeClr>
                </a:solidFill>
              </a:rPr>
              <a:t>Senior </a:t>
            </a:r>
            <a:r>
              <a:rPr lang="en-CA" sz="1200" spc="-50" dirty="0" smtClean="0">
                <a:solidFill>
                  <a:schemeClr val="bg2">
                    <a:lumMod val="75000"/>
                  </a:schemeClr>
                </a:solidFill>
              </a:rPr>
              <a:t>friendly </a:t>
            </a:r>
            <a:r>
              <a:rPr lang="en-CA" sz="1200" spc="-50" dirty="0">
                <a:solidFill>
                  <a:schemeClr val="bg2">
                    <a:lumMod val="75000"/>
                  </a:schemeClr>
                </a:solidFill>
              </a:rPr>
              <a:t>approach</a:t>
            </a:r>
          </a:p>
          <a:p>
            <a:pPr algn="r">
              <a:spcAft>
                <a:spcPts val="2000"/>
              </a:spcAft>
              <a:buClr>
                <a:srgbClr val="F26523"/>
              </a:buClr>
              <a:buSzPct val="90000"/>
            </a:pPr>
            <a:r>
              <a:rPr lang="en-CA" sz="1200" spc="-50" dirty="0">
                <a:solidFill>
                  <a:schemeClr val="bg2">
                    <a:lumMod val="75000"/>
                  </a:schemeClr>
                </a:solidFill>
              </a:rPr>
              <a:t>Questions</a:t>
            </a:r>
          </a:p>
        </p:txBody>
      </p:sp>
      <p:sp>
        <p:nvSpPr>
          <p:cNvPr id="10" name="TextBox 9">
            <a:extLst>
              <a:ext uri="{FF2B5EF4-FFF2-40B4-BE49-F238E27FC236}">
                <a16:creationId xmlns="" xmlns:a16="http://schemas.microsoft.com/office/drawing/2014/main" id="{5611B636-A7E9-D947-A656-B35C597F5D09}"/>
              </a:ext>
            </a:extLst>
          </p:cNvPr>
          <p:cNvSpPr txBox="1"/>
          <p:nvPr/>
        </p:nvSpPr>
        <p:spPr>
          <a:xfrm>
            <a:off x="602876" y="752694"/>
            <a:ext cx="7199212" cy="707886"/>
          </a:xfrm>
          <a:prstGeom prst="rect">
            <a:avLst/>
          </a:prstGeom>
          <a:noFill/>
        </p:spPr>
        <p:txBody>
          <a:bodyPr wrap="square" rtlCol="0">
            <a:spAutoFit/>
          </a:bodyPr>
          <a:lstStyle/>
          <a:p>
            <a:r>
              <a:rPr lang="en-CA" sz="2000" b="1" dirty="0">
                <a:solidFill>
                  <a:srgbClr val="F26523"/>
                </a:solidFill>
              </a:rPr>
              <a:t>I</a:t>
            </a:r>
            <a:r>
              <a:rPr lang="en-CA" sz="2000" b="1" dirty="0" smtClean="0">
                <a:solidFill>
                  <a:srgbClr val="F26523"/>
                </a:solidFill>
              </a:rPr>
              <a:t>dentify patients at greatest risk </a:t>
            </a:r>
            <a:r>
              <a:rPr lang="en-CA" sz="2000" b="1" dirty="0">
                <a:solidFill>
                  <a:srgbClr val="F26523"/>
                </a:solidFill>
              </a:rPr>
              <a:t>for non-adherence - 10  predictors</a:t>
            </a:r>
          </a:p>
          <a:p>
            <a:endParaRPr lang="en-CA" sz="2000" b="1" dirty="0">
              <a:solidFill>
                <a:srgbClr val="F26523"/>
              </a:solidFill>
            </a:endParaRPr>
          </a:p>
        </p:txBody>
      </p:sp>
      <p:sp>
        <p:nvSpPr>
          <p:cNvPr id="30" name="TextBox 29">
            <a:extLst>
              <a:ext uri="{FF2B5EF4-FFF2-40B4-BE49-F238E27FC236}">
                <a16:creationId xmlns:a16="http://schemas.microsoft.com/office/drawing/2014/main" xmlns="" id="{D0951396-E95E-4A07-92B8-A1FB901B0974}"/>
              </a:ext>
            </a:extLst>
          </p:cNvPr>
          <p:cNvSpPr txBox="1"/>
          <p:nvPr/>
        </p:nvSpPr>
        <p:spPr>
          <a:xfrm>
            <a:off x="608316" y="6003349"/>
            <a:ext cx="3483995" cy="220822"/>
          </a:xfrm>
          <a:prstGeom prst="rect">
            <a:avLst/>
          </a:prstGeom>
          <a:noFill/>
        </p:spPr>
        <p:txBody>
          <a:bodyPr wrap="square" rtlCol="0">
            <a:spAutoFit/>
          </a:bodyPr>
          <a:lstStyle/>
          <a:p>
            <a:r>
              <a:rPr lang="en-CA" sz="800" dirty="0" err="1">
                <a:solidFill>
                  <a:schemeClr val="bg1">
                    <a:lumMod val="65000"/>
                  </a:schemeClr>
                </a:solidFill>
              </a:rPr>
              <a:t>Osterberg</a:t>
            </a:r>
            <a:r>
              <a:rPr lang="en-CA" sz="800" dirty="0">
                <a:solidFill>
                  <a:schemeClr val="bg1">
                    <a:lumMod val="65000"/>
                  </a:schemeClr>
                </a:solidFill>
              </a:rPr>
              <a:t> L, </a:t>
            </a:r>
            <a:r>
              <a:rPr lang="en-CA" sz="800" dirty="0" err="1">
                <a:solidFill>
                  <a:schemeClr val="bg1">
                    <a:lumMod val="65000"/>
                  </a:schemeClr>
                </a:solidFill>
              </a:rPr>
              <a:t>Blaschke</a:t>
            </a:r>
            <a:r>
              <a:rPr lang="en-CA" sz="800" dirty="0">
                <a:solidFill>
                  <a:schemeClr val="bg1">
                    <a:lumMod val="65000"/>
                  </a:schemeClr>
                </a:solidFill>
              </a:rPr>
              <a:t> T. N Engl J Med 2005;353(5):487-497.</a:t>
            </a:r>
          </a:p>
        </p:txBody>
      </p:sp>
      <p:cxnSp>
        <p:nvCxnSpPr>
          <p:cNvPr id="32" name="Straight Connector 31"/>
          <p:cNvCxnSpPr/>
          <p:nvPr/>
        </p:nvCxnSpPr>
        <p:spPr>
          <a:xfrm>
            <a:off x="2728810" y="3149008"/>
            <a:ext cx="0" cy="1169436"/>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916766" y="2554517"/>
            <a:ext cx="1" cy="1719180"/>
          </a:xfrm>
          <a:prstGeom prst="line">
            <a:avLst/>
          </a:prstGeom>
          <a:ln w="28575">
            <a:solidFill>
              <a:srgbClr val="F4B900"/>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81047" y="3150541"/>
            <a:ext cx="0" cy="1161424"/>
          </a:xfrm>
          <a:prstGeom prst="line">
            <a:avLst/>
          </a:prstGeom>
          <a:ln w="28575">
            <a:solidFill>
              <a:srgbClr val="4270C1"/>
            </a:solidFill>
            <a:tailEnd type="oval"/>
          </a:ln>
        </p:spPr>
        <p:style>
          <a:lnRef idx="1">
            <a:schemeClr val="accent1"/>
          </a:lnRef>
          <a:fillRef idx="0">
            <a:schemeClr val="accent1"/>
          </a:fillRef>
          <a:effectRef idx="0">
            <a:schemeClr val="accent1"/>
          </a:effectRef>
          <a:fontRef idx="minor">
            <a:schemeClr val="tx1"/>
          </a:fontRef>
        </p:style>
      </p:cxnSp>
      <p:sp>
        <p:nvSpPr>
          <p:cNvPr id="36" name="Rectangle 15"/>
          <p:cNvSpPr>
            <a:spLocks noChangeArrowheads="1"/>
          </p:cNvSpPr>
          <p:nvPr/>
        </p:nvSpPr>
        <p:spPr bwMode="auto">
          <a:xfrm>
            <a:off x="2969482" y="3568983"/>
            <a:ext cx="155243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228600" indent="-228600">
              <a:buClr>
                <a:srgbClr val="F26523"/>
              </a:buClr>
              <a:buSzPct val="115000"/>
              <a:buFont typeface="+mj-lt"/>
              <a:buAutoNum type="arabicPeriod" startAt="5"/>
            </a:pPr>
            <a:r>
              <a:rPr lang="en-CA" sz="1100" dirty="0"/>
              <a:t>Missed appointments</a:t>
            </a:r>
          </a:p>
          <a:p>
            <a:pPr marL="228600" lvl="0" indent="-228600">
              <a:buClr>
                <a:srgbClr val="F26523"/>
              </a:buClr>
              <a:buSzPct val="115000"/>
              <a:buFont typeface="+mj-lt"/>
              <a:buAutoNum type="arabicPeriod" startAt="5"/>
            </a:pPr>
            <a:r>
              <a:rPr lang="en-CA" sz="1100" dirty="0">
                <a:solidFill>
                  <a:prstClr val="black"/>
                </a:solidFill>
              </a:rPr>
              <a:t>Negative treatment beliefs</a:t>
            </a:r>
          </a:p>
          <a:p>
            <a:pPr marL="228600" lvl="0" indent="-228600">
              <a:buClr>
                <a:srgbClr val="F26523"/>
              </a:buClr>
              <a:buSzPct val="115000"/>
              <a:buFont typeface="+mj-lt"/>
              <a:buAutoNum type="arabicPeriod" startAt="5"/>
            </a:pPr>
            <a:r>
              <a:rPr lang="en-CA" sz="1100" dirty="0">
                <a:solidFill>
                  <a:prstClr val="black"/>
                </a:solidFill>
              </a:rPr>
              <a:t>Poor insight into illness</a:t>
            </a:r>
          </a:p>
        </p:txBody>
      </p:sp>
      <p:sp>
        <p:nvSpPr>
          <p:cNvPr id="37" name="Rectangle 27"/>
          <p:cNvSpPr>
            <a:spLocks noChangeArrowheads="1"/>
          </p:cNvSpPr>
          <p:nvPr/>
        </p:nvSpPr>
        <p:spPr bwMode="auto">
          <a:xfrm>
            <a:off x="2291350" y="4445809"/>
            <a:ext cx="8749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1200" b="1" dirty="0" smtClean="0">
                <a:solidFill>
                  <a:srgbClr val="3E3E3D"/>
                </a:solidFill>
                <a:latin typeface="Arial Black" panose="020B0A04020102020204" pitchFamily="34" charset="0"/>
              </a:rPr>
              <a:t>Treatment</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38" name="Rectangle 30"/>
          <p:cNvSpPr>
            <a:spLocks noChangeArrowheads="1"/>
          </p:cNvSpPr>
          <p:nvPr/>
        </p:nvSpPr>
        <p:spPr bwMode="auto">
          <a:xfrm>
            <a:off x="2051093" y="4667499"/>
            <a:ext cx="1422477"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228600" indent="-228600">
              <a:buClr>
                <a:srgbClr val="F26523"/>
              </a:buClr>
              <a:buSzPct val="115000"/>
              <a:buFont typeface="+mj-lt"/>
              <a:buAutoNum type="arabicPeriod"/>
            </a:pPr>
            <a:r>
              <a:rPr lang="en-CA" sz="1100" dirty="0"/>
              <a:t>Regimen complexity</a:t>
            </a:r>
          </a:p>
          <a:p>
            <a:pPr marL="228600" indent="-228600">
              <a:buClr>
                <a:srgbClr val="F26523"/>
              </a:buClr>
              <a:buSzPct val="115000"/>
              <a:buFont typeface="+mj-lt"/>
              <a:buAutoNum type="arabicPeriod"/>
            </a:pPr>
            <a:r>
              <a:rPr lang="en-CA" sz="1100" dirty="0"/>
              <a:t>Side-effects</a:t>
            </a:r>
          </a:p>
          <a:p>
            <a:pPr marL="228600" indent="-228600">
              <a:buClr>
                <a:srgbClr val="F26523"/>
              </a:buClr>
              <a:buSzPct val="115000"/>
              <a:buFont typeface="+mj-lt"/>
              <a:buAutoNum type="arabicPeriod"/>
            </a:pPr>
            <a:r>
              <a:rPr lang="en-CA" sz="1100" dirty="0"/>
              <a:t>Treatment of asymptomatic disease</a:t>
            </a:r>
          </a:p>
          <a:p>
            <a:pPr marL="228600" indent="-228600">
              <a:buClr>
                <a:srgbClr val="F26523"/>
              </a:buClr>
              <a:buSzPct val="115000"/>
              <a:buFont typeface="+mj-lt"/>
              <a:buAutoNum type="arabicPeriod"/>
            </a:pPr>
            <a:r>
              <a:rPr lang="en-CA" sz="1100" dirty="0"/>
              <a:t>Inadequate medical follow-up</a:t>
            </a:r>
          </a:p>
        </p:txBody>
      </p:sp>
      <p:sp>
        <p:nvSpPr>
          <p:cNvPr id="40" name="Rectangle 35"/>
          <p:cNvSpPr>
            <a:spLocks noChangeArrowheads="1"/>
          </p:cNvSpPr>
          <p:nvPr/>
        </p:nvSpPr>
        <p:spPr bwMode="auto">
          <a:xfrm>
            <a:off x="5069329" y="3769602"/>
            <a:ext cx="164100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228600" indent="-228600">
              <a:buClr>
                <a:srgbClr val="F26523"/>
              </a:buClr>
              <a:buSzPct val="115000"/>
              <a:buFont typeface="+mj-lt"/>
              <a:buAutoNum type="arabicPeriod" startAt="8"/>
            </a:pPr>
            <a:r>
              <a:rPr lang="en-CA" sz="1100" dirty="0"/>
              <a:t>Cognitive impairment</a:t>
            </a:r>
          </a:p>
          <a:p>
            <a:pPr marL="228600" indent="-228600">
              <a:buClr>
                <a:srgbClr val="F26523"/>
              </a:buClr>
              <a:buSzPct val="115000"/>
              <a:buFont typeface="+mj-lt"/>
              <a:buAutoNum type="arabicPeriod" startAt="8"/>
            </a:pPr>
            <a:r>
              <a:rPr lang="en-CA" sz="1100" dirty="0"/>
              <a:t>Depression or other mental health conditions</a:t>
            </a:r>
          </a:p>
        </p:txBody>
      </p:sp>
      <p:sp>
        <p:nvSpPr>
          <p:cNvPr id="41" name="Rectangle 38"/>
          <p:cNvSpPr>
            <a:spLocks noChangeArrowheads="1"/>
          </p:cNvSpPr>
          <p:nvPr/>
        </p:nvSpPr>
        <p:spPr bwMode="auto">
          <a:xfrm>
            <a:off x="3927644" y="4513687"/>
            <a:ext cx="1716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3E3D"/>
                </a:solidFill>
                <a:effectLst/>
                <a:latin typeface="Arial Black" panose="020B0A04020102020204" pitchFamily="34" charset="0"/>
              </a:rPr>
              <a:t>Healthcare System</a:t>
            </a:r>
            <a:r>
              <a:rPr kumimoji="0" lang="en-US" sz="1200" b="1" i="0" u="none" strike="noStrike" cap="none" normalizeH="0" dirty="0" smtClean="0">
                <a:ln>
                  <a:noFill/>
                </a:ln>
                <a:solidFill>
                  <a:srgbClr val="3E3E3D"/>
                </a:solidFill>
                <a:effectLst/>
                <a:latin typeface="Arial Black" panose="020B0A04020102020204" pitchFamily="34" charset="0"/>
              </a:rPr>
              <a:t> / Providers</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42" name="Rectangle 41"/>
          <p:cNvSpPr>
            <a:spLocks noChangeArrowheads="1"/>
          </p:cNvSpPr>
          <p:nvPr/>
        </p:nvSpPr>
        <p:spPr bwMode="auto">
          <a:xfrm>
            <a:off x="3760264" y="4957330"/>
            <a:ext cx="2470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sz="1100" dirty="0"/>
              <a:t>Potential contributing factors:</a:t>
            </a:r>
          </a:p>
          <a:p>
            <a:pPr marL="171450" indent="-171450" eaLnBrk="0" fontAlgn="base" hangingPunct="0">
              <a:spcBef>
                <a:spcPct val="0"/>
              </a:spcBef>
              <a:spcAft>
                <a:spcPct val="0"/>
              </a:spcAft>
              <a:buFont typeface="Arial" panose="020B0604020202020204" pitchFamily="34" charset="0"/>
              <a:buChar char="•"/>
            </a:pPr>
            <a:r>
              <a:rPr lang="en-US" sz="1100" dirty="0"/>
              <a:t>High medication cost and insurance status</a:t>
            </a:r>
          </a:p>
          <a:p>
            <a:pPr marL="171450" indent="-171450" eaLnBrk="0" fontAlgn="base" hangingPunct="0">
              <a:spcBef>
                <a:spcPct val="0"/>
              </a:spcBef>
              <a:spcAft>
                <a:spcPct val="0"/>
              </a:spcAft>
              <a:buFont typeface="Arial" panose="020B0604020202020204" pitchFamily="34" charset="0"/>
              <a:buChar char="•"/>
            </a:pPr>
            <a:r>
              <a:rPr lang="en-US" sz="1100" dirty="0"/>
              <a:t>Inadequate medical follow-up </a:t>
            </a:r>
            <a:r>
              <a:rPr lang="en-US" sz="1100" dirty="0" smtClean="0"/>
              <a:t>and: short consultations, fragmented care, cultural competence, provider </a:t>
            </a:r>
            <a:r>
              <a:rPr lang="en-US" sz="1100" dirty="0"/>
              <a:t>workload </a:t>
            </a:r>
          </a:p>
        </p:txBody>
      </p:sp>
      <p:sp>
        <p:nvSpPr>
          <p:cNvPr id="43" name="Rectangle 44"/>
          <p:cNvSpPr>
            <a:spLocks noChangeArrowheads="1"/>
          </p:cNvSpPr>
          <p:nvPr/>
        </p:nvSpPr>
        <p:spPr bwMode="auto">
          <a:xfrm>
            <a:off x="6137715" y="4420909"/>
            <a:ext cx="15533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3E3D"/>
                </a:solidFill>
                <a:effectLst/>
                <a:latin typeface="Arial Black" panose="020B0A04020102020204" pitchFamily="34" charset="0"/>
              </a:rPr>
              <a:t>Social + Economic</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44" name="Rectangle 45"/>
          <p:cNvSpPr>
            <a:spLocks noChangeArrowheads="1"/>
          </p:cNvSpPr>
          <p:nvPr/>
        </p:nvSpPr>
        <p:spPr bwMode="auto">
          <a:xfrm>
            <a:off x="6114082" y="4666803"/>
            <a:ext cx="18588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7338" indent="-287338">
              <a:buClr>
                <a:srgbClr val="F26523"/>
              </a:buClr>
              <a:buSzPct val="115000"/>
              <a:buFont typeface="+mj-lt"/>
              <a:buAutoNum type="arabicPeriod" startAt="10"/>
            </a:pPr>
            <a:r>
              <a:rPr lang="en-CA" sz="1100" dirty="0">
                <a:latin typeface="+mn-lt"/>
              </a:rPr>
              <a:t>High medication costs</a:t>
            </a:r>
          </a:p>
        </p:txBody>
      </p:sp>
      <p:grpSp>
        <p:nvGrpSpPr>
          <p:cNvPr id="7" name="Group 6"/>
          <p:cNvGrpSpPr/>
          <p:nvPr/>
        </p:nvGrpSpPr>
        <p:grpSpPr>
          <a:xfrm>
            <a:off x="1992156" y="1582947"/>
            <a:ext cx="5647011" cy="2075802"/>
            <a:chOff x="643083" y="1227954"/>
            <a:chExt cx="6742417" cy="2477471"/>
          </a:xfrm>
        </p:grpSpPr>
        <p:cxnSp>
          <p:nvCxnSpPr>
            <p:cNvPr id="29" name="Straight Connector 28"/>
            <p:cNvCxnSpPr/>
            <p:nvPr/>
          </p:nvCxnSpPr>
          <p:spPr>
            <a:xfrm>
              <a:off x="2754168" y="2461718"/>
              <a:ext cx="0" cy="782786"/>
            </a:xfrm>
            <a:prstGeom prst="line">
              <a:avLst/>
            </a:prstGeom>
            <a:ln w="28575">
              <a:solidFill>
                <a:srgbClr val="F78132"/>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88241" y="1873726"/>
              <a:ext cx="14989" cy="1383655"/>
            </a:xfrm>
            <a:prstGeom prst="line">
              <a:avLst/>
            </a:prstGeom>
            <a:ln w="28575">
              <a:solidFill>
                <a:srgbClr val="5895CD"/>
              </a:solidFill>
              <a:tailEnd type="oval"/>
            </a:ln>
          </p:spPr>
          <p:style>
            <a:lnRef idx="1">
              <a:schemeClr val="accent1"/>
            </a:lnRef>
            <a:fillRef idx="0">
              <a:schemeClr val="accent1"/>
            </a:fillRef>
            <a:effectRef idx="0">
              <a:schemeClr val="accent1"/>
            </a:effectRef>
            <a:fontRef idx="minor">
              <a:schemeClr val="tx1"/>
            </a:fontRef>
          </p:style>
        </p:cxnSp>
        <p:sp>
          <p:nvSpPr>
            <p:cNvPr id="35" name="Rectangle 14"/>
            <p:cNvSpPr>
              <a:spLocks noChangeArrowheads="1"/>
            </p:cNvSpPr>
            <p:nvPr/>
          </p:nvSpPr>
          <p:spPr bwMode="auto">
            <a:xfrm>
              <a:off x="2434980" y="3324804"/>
              <a:ext cx="6022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1200" b="1" dirty="0" smtClean="0">
                  <a:solidFill>
                    <a:srgbClr val="3E3E3D"/>
                  </a:solidFill>
                  <a:latin typeface="Arial Black" panose="020B0A04020102020204" pitchFamily="34" charset="0"/>
                </a:rPr>
                <a:t>Patient</a:t>
              </a:r>
              <a:endParaRPr kumimoji="0" lang="en-US" sz="1200" b="0" i="0" u="none" strike="noStrike" cap="none" normalizeH="0" baseline="0" dirty="0">
                <a:ln>
                  <a:noFill/>
                </a:ln>
                <a:solidFill>
                  <a:schemeClr val="tx1"/>
                </a:solidFill>
                <a:effectLst/>
                <a:latin typeface="Arial Black" panose="020B0A04020102020204" pitchFamily="34" charset="0"/>
              </a:endParaRPr>
            </a:p>
          </p:txBody>
        </p:sp>
        <p:sp>
          <p:nvSpPr>
            <p:cNvPr id="39" name="Rectangle 33"/>
            <p:cNvSpPr>
              <a:spLocks noChangeArrowheads="1"/>
            </p:cNvSpPr>
            <p:nvPr/>
          </p:nvSpPr>
          <p:spPr bwMode="auto">
            <a:xfrm>
              <a:off x="4176070" y="3336093"/>
              <a:ext cx="2042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lang="en-US" sz="1200" b="1" dirty="0" smtClean="0">
                  <a:solidFill>
                    <a:srgbClr val="3E3E3D"/>
                  </a:solidFill>
                  <a:latin typeface="Arial Black" panose="020B0A04020102020204" pitchFamily="34" charset="0"/>
                </a:rPr>
                <a:t>Condition/                    Co-morbidities</a:t>
              </a:r>
              <a:endParaRPr lang="en-US" sz="1200" b="1" dirty="0">
                <a:solidFill>
                  <a:srgbClr val="3E3E3D"/>
                </a:solidFill>
                <a:latin typeface="Arial Black" panose="020B0A04020102020204" pitchFamily="34" charset="0"/>
              </a:endParaRPr>
            </a:p>
          </p:txBody>
        </p:sp>
        <p:grpSp>
          <p:nvGrpSpPr>
            <p:cNvPr id="45" name="Group 44"/>
            <p:cNvGrpSpPr/>
            <p:nvPr/>
          </p:nvGrpSpPr>
          <p:grpSpPr>
            <a:xfrm>
              <a:off x="643083" y="1227954"/>
              <a:ext cx="6742417" cy="2268061"/>
              <a:chOff x="643083" y="1227954"/>
              <a:chExt cx="6742417" cy="2268061"/>
            </a:xfrm>
          </p:grpSpPr>
          <p:sp>
            <p:nvSpPr>
              <p:cNvPr id="46" name="Freeform 8"/>
              <p:cNvSpPr>
                <a:spLocks/>
              </p:cNvSpPr>
              <p:nvPr/>
            </p:nvSpPr>
            <p:spPr bwMode="auto">
              <a:xfrm>
                <a:off x="643083" y="1227954"/>
                <a:ext cx="6742417" cy="2268061"/>
              </a:xfrm>
              <a:custGeom>
                <a:avLst/>
                <a:gdLst>
                  <a:gd name="T0" fmla="*/ 2203 w 2218"/>
                  <a:gd name="T1" fmla="*/ 456 h 756"/>
                  <a:gd name="T2" fmla="*/ 2100 w 2218"/>
                  <a:gd name="T3" fmla="*/ 276 h 756"/>
                  <a:gd name="T4" fmla="*/ 2030 w 2218"/>
                  <a:gd name="T5" fmla="*/ 236 h 756"/>
                  <a:gd name="T6" fmla="*/ 1822 w 2218"/>
                  <a:gd name="T7" fmla="*/ 236 h 756"/>
                  <a:gd name="T8" fmla="*/ 1802 w 2218"/>
                  <a:gd name="T9" fmla="*/ 238 h 756"/>
                  <a:gd name="T10" fmla="*/ 1795 w 2218"/>
                  <a:gd name="T11" fmla="*/ 220 h 756"/>
                  <a:gd name="T12" fmla="*/ 1691 w 2218"/>
                  <a:gd name="T13" fmla="*/ 40 h 756"/>
                  <a:gd name="T14" fmla="*/ 1621 w 2218"/>
                  <a:gd name="T15" fmla="*/ 0 h 756"/>
                  <a:gd name="T16" fmla="*/ 1414 w 2218"/>
                  <a:gd name="T17" fmla="*/ 0 h 756"/>
                  <a:gd name="T18" fmla="*/ 1344 w 2218"/>
                  <a:gd name="T19" fmla="*/ 40 h 756"/>
                  <a:gd name="T20" fmla="*/ 1240 w 2218"/>
                  <a:gd name="T21" fmla="*/ 220 h 756"/>
                  <a:gd name="T22" fmla="*/ 1233 w 2218"/>
                  <a:gd name="T23" fmla="*/ 238 h 756"/>
                  <a:gd name="T24" fmla="*/ 1213 w 2218"/>
                  <a:gd name="T25" fmla="*/ 236 h 756"/>
                  <a:gd name="T26" fmla="*/ 1005 w 2218"/>
                  <a:gd name="T27" fmla="*/ 236 h 756"/>
                  <a:gd name="T28" fmla="*/ 985 w 2218"/>
                  <a:gd name="T29" fmla="*/ 238 h 756"/>
                  <a:gd name="T30" fmla="*/ 977 w 2218"/>
                  <a:gd name="T31" fmla="*/ 220 h 756"/>
                  <a:gd name="T32" fmla="*/ 873 w 2218"/>
                  <a:gd name="T33" fmla="*/ 40 h 756"/>
                  <a:gd name="T34" fmla="*/ 804 w 2218"/>
                  <a:gd name="T35" fmla="*/ 0 h 756"/>
                  <a:gd name="T36" fmla="*/ 596 w 2218"/>
                  <a:gd name="T37" fmla="*/ 0 h 756"/>
                  <a:gd name="T38" fmla="*/ 527 w 2218"/>
                  <a:gd name="T39" fmla="*/ 40 h 756"/>
                  <a:gd name="T40" fmla="*/ 423 w 2218"/>
                  <a:gd name="T41" fmla="*/ 220 h 756"/>
                  <a:gd name="T42" fmla="*/ 415 w 2218"/>
                  <a:gd name="T43" fmla="*/ 238 h 756"/>
                  <a:gd name="T44" fmla="*/ 395 w 2218"/>
                  <a:gd name="T45" fmla="*/ 236 h 756"/>
                  <a:gd name="T46" fmla="*/ 187 w 2218"/>
                  <a:gd name="T47" fmla="*/ 236 h 756"/>
                  <a:gd name="T48" fmla="*/ 118 w 2218"/>
                  <a:gd name="T49" fmla="*/ 276 h 756"/>
                  <a:gd name="T50" fmla="*/ 14 w 2218"/>
                  <a:gd name="T51" fmla="*/ 456 h 756"/>
                  <a:gd name="T52" fmla="*/ 14 w 2218"/>
                  <a:gd name="T53" fmla="*/ 536 h 756"/>
                  <a:gd name="T54" fmla="*/ 118 w 2218"/>
                  <a:gd name="T55" fmla="*/ 716 h 756"/>
                  <a:gd name="T56" fmla="*/ 187 w 2218"/>
                  <a:gd name="T57" fmla="*/ 756 h 756"/>
                  <a:gd name="T58" fmla="*/ 395 w 2218"/>
                  <a:gd name="T59" fmla="*/ 756 h 756"/>
                  <a:gd name="T60" fmla="*/ 464 w 2218"/>
                  <a:gd name="T61" fmla="*/ 716 h 756"/>
                  <a:gd name="T62" fmla="*/ 568 w 2218"/>
                  <a:gd name="T63" fmla="*/ 536 h 756"/>
                  <a:gd name="T64" fmla="*/ 576 w 2218"/>
                  <a:gd name="T65" fmla="*/ 517 h 756"/>
                  <a:gd name="T66" fmla="*/ 596 w 2218"/>
                  <a:gd name="T67" fmla="*/ 520 h 756"/>
                  <a:gd name="T68" fmla="*/ 804 w 2218"/>
                  <a:gd name="T69" fmla="*/ 520 h 756"/>
                  <a:gd name="T70" fmla="*/ 824 w 2218"/>
                  <a:gd name="T71" fmla="*/ 517 h 756"/>
                  <a:gd name="T72" fmla="*/ 832 w 2218"/>
                  <a:gd name="T73" fmla="*/ 536 h 756"/>
                  <a:gd name="T74" fmla="*/ 936 w 2218"/>
                  <a:gd name="T75" fmla="*/ 716 h 756"/>
                  <a:gd name="T76" fmla="*/ 1005 w 2218"/>
                  <a:gd name="T77" fmla="*/ 756 h 756"/>
                  <a:gd name="T78" fmla="*/ 1213 w 2218"/>
                  <a:gd name="T79" fmla="*/ 756 h 756"/>
                  <a:gd name="T80" fmla="*/ 1282 w 2218"/>
                  <a:gd name="T81" fmla="*/ 716 h 756"/>
                  <a:gd name="T82" fmla="*/ 1386 w 2218"/>
                  <a:gd name="T83" fmla="*/ 536 h 756"/>
                  <a:gd name="T84" fmla="*/ 1394 w 2218"/>
                  <a:gd name="T85" fmla="*/ 517 h 756"/>
                  <a:gd name="T86" fmla="*/ 1414 w 2218"/>
                  <a:gd name="T87" fmla="*/ 520 h 756"/>
                  <a:gd name="T88" fmla="*/ 1621 w 2218"/>
                  <a:gd name="T89" fmla="*/ 520 h 756"/>
                  <a:gd name="T90" fmla="*/ 1641 w 2218"/>
                  <a:gd name="T91" fmla="*/ 517 h 756"/>
                  <a:gd name="T92" fmla="*/ 1649 w 2218"/>
                  <a:gd name="T93" fmla="*/ 536 h 756"/>
                  <a:gd name="T94" fmla="*/ 1753 w 2218"/>
                  <a:gd name="T95" fmla="*/ 716 h 756"/>
                  <a:gd name="T96" fmla="*/ 1822 w 2218"/>
                  <a:gd name="T97" fmla="*/ 756 h 756"/>
                  <a:gd name="T98" fmla="*/ 2030 w 2218"/>
                  <a:gd name="T99" fmla="*/ 756 h 756"/>
                  <a:gd name="T100" fmla="*/ 2100 w 2218"/>
                  <a:gd name="T101" fmla="*/ 716 h 756"/>
                  <a:gd name="T102" fmla="*/ 2203 w 2218"/>
                  <a:gd name="T103" fmla="*/ 536 h 756"/>
                  <a:gd name="T104" fmla="*/ 2203 w 2218"/>
                  <a:gd name="T105" fmla="*/ 4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18" h="756">
                    <a:moveTo>
                      <a:pt x="2203" y="456"/>
                    </a:moveTo>
                    <a:cubicBezTo>
                      <a:pt x="2100" y="276"/>
                      <a:pt x="2100" y="276"/>
                      <a:pt x="2100" y="276"/>
                    </a:cubicBezTo>
                    <a:cubicBezTo>
                      <a:pt x="2085" y="251"/>
                      <a:pt x="2059" y="236"/>
                      <a:pt x="2030" y="236"/>
                    </a:cubicBezTo>
                    <a:cubicBezTo>
                      <a:pt x="1822" y="236"/>
                      <a:pt x="1822" y="236"/>
                      <a:pt x="1822" y="236"/>
                    </a:cubicBezTo>
                    <a:cubicBezTo>
                      <a:pt x="1816" y="236"/>
                      <a:pt x="1809" y="237"/>
                      <a:pt x="1802" y="238"/>
                    </a:cubicBezTo>
                    <a:cubicBezTo>
                      <a:pt x="1801" y="232"/>
                      <a:pt x="1798" y="226"/>
                      <a:pt x="1795" y="220"/>
                    </a:cubicBezTo>
                    <a:cubicBezTo>
                      <a:pt x="1691" y="40"/>
                      <a:pt x="1691" y="40"/>
                      <a:pt x="1691" y="40"/>
                    </a:cubicBezTo>
                    <a:cubicBezTo>
                      <a:pt x="1677" y="15"/>
                      <a:pt x="1650" y="0"/>
                      <a:pt x="1621" y="0"/>
                    </a:cubicBezTo>
                    <a:cubicBezTo>
                      <a:pt x="1414" y="0"/>
                      <a:pt x="1414" y="0"/>
                      <a:pt x="1414" y="0"/>
                    </a:cubicBezTo>
                    <a:cubicBezTo>
                      <a:pt x="1385" y="0"/>
                      <a:pt x="1359" y="15"/>
                      <a:pt x="1344" y="40"/>
                    </a:cubicBezTo>
                    <a:cubicBezTo>
                      <a:pt x="1240" y="220"/>
                      <a:pt x="1240" y="220"/>
                      <a:pt x="1240" y="220"/>
                    </a:cubicBezTo>
                    <a:cubicBezTo>
                      <a:pt x="1237" y="226"/>
                      <a:pt x="1234" y="232"/>
                      <a:pt x="1233" y="238"/>
                    </a:cubicBezTo>
                    <a:cubicBezTo>
                      <a:pt x="1226" y="237"/>
                      <a:pt x="1220" y="236"/>
                      <a:pt x="1213" y="236"/>
                    </a:cubicBezTo>
                    <a:cubicBezTo>
                      <a:pt x="1005" y="236"/>
                      <a:pt x="1005" y="236"/>
                      <a:pt x="1005" y="236"/>
                    </a:cubicBezTo>
                    <a:cubicBezTo>
                      <a:pt x="998" y="236"/>
                      <a:pt x="991" y="237"/>
                      <a:pt x="985" y="238"/>
                    </a:cubicBezTo>
                    <a:cubicBezTo>
                      <a:pt x="983" y="232"/>
                      <a:pt x="981" y="226"/>
                      <a:pt x="977" y="220"/>
                    </a:cubicBezTo>
                    <a:cubicBezTo>
                      <a:pt x="873" y="40"/>
                      <a:pt x="873" y="40"/>
                      <a:pt x="873" y="40"/>
                    </a:cubicBezTo>
                    <a:cubicBezTo>
                      <a:pt x="859" y="15"/>
                      <a:pt x="832" y="0"/>
                      <a:pt x="804" y="0"/>
                    </a:cubicBezTo>
                    <a:cubicBezTo>
                      <a:pt x="596" y="0"/>
                      <a:pt x="596" y="0"/>
                      <a:pt x="596" y="0"/>
                    </a:cubicBezTo>
                    <a:cubicBezTo>
                      <a:pt x="568" y="0"/>
                      <a:pt x="541" y="15"/>
                      <a:pt x="527" y="40"/>
                    </a:cubicBezTo>
                    <a:cubicBezTo>
                      <a:pt x="423" y="220"/>
                      <a:pt x="423" y="220"/>
                      <a:pt x="423" y="220"/>
                    </a:cubicBezTo>
                    <a:cubicBezTo>
                      <a:pt x="419" y="226"/>
                      <a:pt x="417" y="232"/>
                      <a:pt x="415" y="238"/>
                    </a:cubicBezTo>
                    <a:cubicBezTo>
                      <a:pt x="409" y="237"/>
                      <a:pt x="402" y="236"/>
                      <a:pt x="395" y="236"/>
                    </a:cubicBezTo>
                    <a:cubicBezTo>
                      <a:pt x="187" y="236"/>
                      <a:pt x="187" y="236"/>
                      <a:pt x="187" y="236"/>
                    </a:cubicBezTo>
                    <a:cubicBezTo>
                      <a:pt x="159" y="236"/>
                      <a:pt x="132" y="251"/>
                      <a:pt x="118" y="276"/>
                    </a:cubicBezTo>
                    <a:cubicBezTo>
                      <a:pt x="14" y="456"/>
                      <a:pt x="14" y="456"/>
                      <a:pt x="14" y="456"/>
                    </a:cubicBezTo>
                    <a:cubicBezTo>
                      <a:pt x="0" y="480"/>
                      <a:pt x="0" y="511"/>
                      <a:pt x="14" y="536"/>
                    </a:cubicBezTo>
                    <a:cubicBezTo>
                      <a:pt x="118" y="716"/>
                      <a:pt x="118" y="716"/>
                      <a:pt x="118" y="716"/>
                    </a:cubicBezTo>
                    <a:cubicBezTo>
                      <a:pt x="132" y="740"/>
                      <a:pt x="159" y="756"/>
                      <a:pt x="187" y="756"/>
                    </a:cubicBezTo>
                    <a:cubicBezTo>
                      <a:pt x="395" y="756"/>
                      <a:pt x="395" y="756"/>
                      <a:pt x="395" y="756"/>
                    </a:cubicBezTo>
                    <a:cubicBezTo>
                      <a:pt x="424" y="756"/>
                      <a:pt x="450" y="740"/>
                      <a:pt x="464" y="716"/>
                    </a:cubicBezTo>
                    <a:cubicBezTo>
                      <a:pt x="568" y="536"/>
                      <a:pt x="568" y="536"/>
                      <a:pt x="568" y="536"/>
                    </a:cubicBezTo>
                    <a:cubicBezTo>
                      <a:pt x="572" y="530"/>
                      <a:pt x="574" y="524"/>
                      <a:pt x="576" y="517"/>
                    </a:cubicBezTo>
                    <a:cubicBezTo>
                      <a:pt x="583" y="519"/>
                      <a:pt x="589" y="520"/>
                      <a:pt x="596" y="520"/>
                    </a:cubicBezTo>
                    <a:cubicBezTo>
                      <a:pt x="804" y="520"/>
                      <a:pt x="804" y="520"/>
                      <a:pt x="804" y="520"/>
                    </a:cubicBezTo>
                    <a:cubicBezTo>
                      <a:pt x="811" y="520"/>
                      <a:pt x="817" y="519"/>
                      <a:pt x="824" y="517"/>
                    </a:cubicBezTo>
                    <a:cubicBezTo>
                      <a:pt x="826" y="524"/>
                      <a:pt x="828" y="530"/>
                      <a:pt x="832" y="536"/>
                    </a:cubicBezTo>
                    <a:cubicBezTo>
                      <a:pt x="936" y="716"/>
                      <a:pt x="936" y="716"/>
                      <a:pt x="936" y="716"/>
                    </a:cubicBezTo>
                    <a:cubicBezTo>
                      <a:pt x="950" y="740"/>
                      <a:pt x="976" y="756"/>
                      <a:pt x="1005" y="756"/>
                    </a:cubicBezTo>
                    <a:cubicBezTo>
                      <a:pt x="1213" y="756"/>
                      <a:pt x="1213" y="756"/>
                      <a:pt x="1213" y="756"/>
                    </a:cubicBezTo>
                    <a:cubicBezTo>
                      <a:pt x="1241" y="756"/>
                      <a:pt x="1268" y="740"/>
                      <a:pt x="1282" y="716"/>
                    </a:cubicBezTo>
                    <a:cubicBezTo>
                      <a:pt x="1386" y="536"/>
                      <a:pt x="1386" y="536"/>
                      <a:pt x="1386" y="536"/>
                    </a:cubicBezTo>
                    <a:cubicBezTo>
                      <a:pt x="1389" y="530"/>
                      <a:pt x="1392" y="524"/>
                      <a:pt x="1394" y="517"/>
                    </a:cubicBezTo>
                    <a:cubicBezTo>
                      <a:pt x="1400" y="519"/>
                      <a:pt x="1407" y="520"/>
                      <a:pt x="1414" y="520"/>
                    </a:cubicBezTo>
                    <a:cubicBezTo>
                      <a:pt x="1621" y="520"/>
                      <a:pt x="1621" y="520"/>
                      <a:pt x="1621" y="520"/>
                    </a:cubicBezTo>
                    <a:cubicBezTo>
                      <a:pt x="1628" y="520"/>
                      <a:pt x="1635" y="519"/>
                      <a:pt x="1641" y="517"/>
                    </a:cubicBezTo>
                    <a:cubicBezTo>
                      <a:pt x="1643" y="524"/>
                      <a:pt x="1646" y="530"/>
                      <a:pt x="1649" y="536"/>
                    </a:cubicBezTo>
                    <a:cubicBezTo>
                      <a:pt x="1753" y="716"/>
                      <a:pt x="1753" y="716"/>
                      <a:pt x="1753" y="716"/>
                    </a:cubicBezTo>
                    <a:cubicBezTo>
                      <a:pt x="1767" y="740"/>
                      <a:pt x="1794" y="756"/>
                      <a:pt x="1822" y="756"/>
                    </a:cubicBezTo>
                    <a:cubicBezTo>
                      <a:pt x="2030" y="756"/>
                      <a:pt x="2030" y="756"/>
                      <a:pt x="2030" y="756"/>
                    </a:cubicBezTo>
                    <a:cubicBezTo>
                      <a:pt x="2059" y="756"/>
                      <a:pt x="2085" y="740"/>
                      <a:pt x="2100" y="716"/>
                    </a:cubicBezTo>
                    <a:cubicBezTo>
                      <a:pt x="2203" y="536"/>
                      <a:pt x="2203" y="536"/>
                      <a:pt x="2203" y="536"/>
                    </a:cubicBezTo>
                    <a:cubicBezTo>
                      <a:pt x="2218" y="511"/>
                      <a:pt x="2218" y="480"/>
                      <a:pt x="2203" y="456"/>
                    </a:cubicBezTo>
                    <a:close/>
                  </a:path>
                </a:pathLst>
              </a:custGeom>
              <a:solidFill>
                <a:schemeClr val="bg1"/>
              </a:solidFill>
              <a:ln w="23813" cap="flat">
                <a:solidFill>
                  <a:srgbClr val="D6D7D6"/>
                </a:solidFill>
                <a:prstDash val="solid"/>
                <a:miter lim="800000"/>
                <a:headEnd/>
                <a:tailEnd/>
              </a:ln>
              <a:effectLst>
                <a:outerShdw blurRad="152400" dist="635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7" name="Freeform 9"/>
              <p:cNvSpPr>
                <a:spLocks/>
              </p:cNvSpPr>
              <p:nvPr/>
            </p:nvSpPr>
            <p:spPr bwMode="auto">
              <a:xfrm>
                <a:off x="719144" y="2007338"/>
                <a:ext cx="1619262" cy="141691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2 w 533"/>
                  <a:gd name="T11" fmla="*/ 472 h 472"/>
                  <a:gd name="T12" fmla="*/ 114 w 533"/>
                  <a:gd name="T13" fmla="*/ 444 h 472"/>
                  <a:gd name="T14" fmla="*/ 10 w 533"/>
                  <a:gd name="T15" fmla="*/ 264 h 472"/>
                  <a:gd name="T16" fmla="*/ 10 w 533"/>
                  <a:gd name="T17" fmla="*/ 208 h 472"/>
                  <a:gd name="T18" fmla="*/ 114 w 533"/>
                  <a:gd name="T19" fmla="*/ 28 h 472"/>
                  <a:gd name="T20" fmla="*/ 162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lose/>
                  </a:path>
                </a:pathLst>
              </a:custGeom>
              <a:solidFill>
                <a:srgbClr val="A1A1A1"/>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
              <p:cNvSpPr>
                <a:spLocks/>
              </p:cNvSpPr>
              <p:nvPr/>
            </p:nvSpPr>
            <p:spPr bwMode="auto">
              <a:xfrm>
                <a:off x="1961480" y="1299717"/>
                <a:ext cx="1617571" cy="1416912"/>
              </a:xfrm>
              <a:custGeom>
                <a:avLst/>
                <a:gdLst>
                  <a:gd name="T0" fmla="*/ 418 w 532"/>
                  <a:gd name="T1" fmla="*/ 28 h 472"/>
                  <a:gd name="T2" fmla="*/ 522 w 532"/>
                  <a:gd name="T3" fmla="*/ 208 h 472"/>
                  <a:gd name="T4" fmla="*/ 522 w 532"/>
                  <a:gd name="T5" fmla="*/ 264 h 472"/>
                  <a:gd name="T6" fmla="*/ 418 w 532"/>
                  <a:gd name="T7" fmla="*/ 444 h 472"/>
                  <a:gd name="T8" fmla="*/ 370 w 532"/>
                  <a:gd name="T9" fmla="*/ 472 h 472"/>
                  <a:gd name="T10" fmla="*/ 162 w 532"/>
                  <a:gd name="T11" fmla="*/ 472 h 472"/>
                  <a:gd name="T12" fmla="*/ 114 w 532"/>
                  <a:gd name="T13" fmla="*/ 444 h 472"/>
                  <a:gd name="T14" fmla="*/ 10 w 532"/>
                  <a:gd name="T15" fmla="*/ 264 h 472"/>
                  <a:gd name="T16" fmla="*/ 10 w 532"/>
                  <a:gd name="T17" fmla="*/ 208 h 472"/>
                  <a:gd name="T18" fmla="*/ 114 w 532"/>
                  <a:gd name="T19" fmla="*/ 28 h 472"/>
                  <a:gd name="T20" fmla="*/ 162 w 532"/>
                  <a:gd name="T21" fmla="*/ 0 h 472"/>
                  <a:gd name="T22" fmla="*/ 370 w 532"/>
                  <a:gd name="T23" fmla="*/ 0 h 472"/>
                  <a:gd name="T24" fmla="*/ 418 w 532"/>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2" h="472">
                    <a:moveTo>
                      <a:pt x="418" y="28"/>
                    </a:moveTo>
                    <a:cubicBezTo>
                      <a:pt x="522" y="208"/>
                      <a:pt x="522" y="208"/>
                      <a:pt x="522" y="208"/>
                    </a:cubicBezTo>
                    <a:cubicBezTo>
                      <a:pt x="532" y="225"/>
                      <a:pt x="532" y="246"/>
                      <a:pt x="522" y="264"/>
                    </a:cubicBezTo>
                    <a:cubicBezTo>
                      <a:pt x="418" y="444"/>
                      <a:pt x="418" y="444"/>
                      <a:pt x="418" y="444"/>
                    </a:cubicBezTo>
                    <a:cubicBezTo>
                      <a:pt x="408"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8" y="10"/>
                      <a:pt x="418" y="28"/>
                    </a:cubicBezTo>
                    <a:close/>
                  </a:path>
                </a:pathLst>
              </a:custGeom>
              <a:solidFill>
                <a:srgbClr val="F78538"/>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1"/>
              <p:cNvSpPr>
                <a:spLocks/>
              </p:cNvSpPr>
              <p:nvPr/>
            </p:nvSpPr>
            <p:spPr bwMode="auto">
              <a:xfrm>
                <a:off x="3202125" y="2007338"/>
                <a:ext cx="1620952" cy="1416912"/>
              </a:xfrm>
              <a:custGeom>
                <a:avLst/>
                <a:gdLst>
                  <a:gd name="T0" fmla="*/ 419 w 533"/>
                  <a:gd name="T1" fmla="*/ 28 h 472"/>
                  <a:gd name="T2" fmla="*/ 523 w 533"/>
                  <a:gd name="T3" fmla="*/ 208 h 472"/>
                  <a:gd name="T4" fmla="*/ 523 w 533"/>
                  <a:gd name="T5" fmla="*/ 264 h 472"/>
                  <a:gd name="T6" fmla="*/ 419 w 533"/>
                  <a:gd name="T7" fmla="*/ 444 h 472"/>
                  <a:gd name="T8" fmla="*/ 371 w 533"/>
                  <a:gd name="T9" fmla="*/ 472 h 472"/>
                  <a:gd name="T10" fmla="*/ 163 w 533"/>
                  <a:gd name="T11" fmla="*/ 472 h 472"/>
                  <a:gd name="T12" fmla="*/ 114 w 533"/>
                  <a:gd name="T13" fmla="*/ 444 h 472"/>
                  <a:gd name="T14" fmla="*/ 10 w 533"/>
                  <a:gd name="T15" fmla="*/ 264 h 472"/>
                  <a:gd name="T16" fmla="*/ 10 w 533"/>
                  <a:gd name="T17" fmla="*/ 208 h 472"/>
                  <a:gd name="T18" fmla="*/ 114 w 533"/>
                  <a:gd name="T19" fmla="*/ 28 h 472"/>
                  <a:gd name="T20" fmla="*/ 163 w 533"/>
                  <a:gd name="T21" fmla="*/ 0 h 472"/>
                  <a:gd name="T22" fmla="*/ 371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1" y="472"/>
                      <a:pt x="371" y="472"/>
                    </a:cubicBezTo>
                    <a:cubicBezTo>
                      <a:pt x="163" y="472"/>
                      <a:pt x="163" y="472"/>
                      <a:pt x="163" y="472"/>
                    </a:cubicBezTo>
                    <a:cubicBezTo>
                      <a:pt x="143" y="472"/>
                      <a:pt x="124" y="461"/>
                      <a:pt x="114" y="444"/>
                    </a:cubicBezTo>
                    <a:cubicBezTo>
                      <a:pt x="10" y="264"/>
                      <a:pt x="10" y="264"/>
                      <a:pt x="10" y="264"/>
                    </a:cubicBezTo>
                    <a:cubicBezTo>
                      <a:pt x="0" y="246"/>
                      <a:pt x="0" y="225"/>
                      <a:pt x="10" y="208"/>
                    </a:cubicBezTo>
                    <a:cubicBezTo>
                      <a:pt x="114" y="28"/>
                      <a:pt x="114" y="28"/>
                      <a:pt x="114" y="28"/>
                    </a:cubicBezTo>
                    <a:cubicBezTo>
                      <a:pt x="124" y="10"/>
                      <a:pt x="143" y="0"/>
                      <a:pt x="163" y="0"/>
                    </a:cubicBezTo>
                    <a:cubicBezTo>
                      <a:pt x="371" y="0"/>
                      <a:pt x="371" y="0"/>
                      <a:pt x="371" y="0"/>
                    </a:cubicBezTo>
                    <a:cubicBezTo>
                      <a:pt x="391" y="0"/>
                      <a:pt x="409" y="10"/>
                      <a:pt x="419" y="28"/>
                    </a:cubicBezTo>
                    <a:close/>
                  </a:path>
                </a:pathLst>
              </a:custGeom>
              <a:solidFill>
                <a:srgbClr val="4270C0"/>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2"/>
              <p:cNvSpPr>
                <a:spLocks/>
              </p:cNvSpPr>
              <p:nvPr/>
            </p:nvSpPr>
            <p:spPr bwMode="auto">
              <a:xfrm>
                <a:off x="4446151" y="1299717"/>
                <a:ext cx="1619262" cy="141691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3 w 533"/>
                  <a:gd name="T11" fmla="*/ 472 h 472"/>
                  <a:gd name="T12" fmla="*/ 114 w 533"/>
                  <a:gd name="T13" fmla="*/ 444 h 472"/>
                  <a:gd name="T14" fmla="*/ 10 w 533"/>
                  <a:gd name="T15" fmla="*/ 264 h 472"/>
                  <a:gd name="T16" fmla="*/ 10 w 533"/>
                  <a:gd name="T17" fmla="*/ 208 h 472"/>
                  <a:gd name="T18" fmla="*/ 114 w 533"/>
                  <a:gd name="T19" fmla="*/ 28 h 472"/>
                  <a:gd name="T20" fmla="*/ 163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3" y="472"/>
                      <a:pt x="163" y="472"/>
                      <a:pt x="163" y="472"/>
                    </a:cubicBezTo>
                    <a:cubicBezTo>
                      <a:pt x="143" y="472"/>
                      <a:pt x="124" y="461"/>
                      <a:pt x="114" y="444"/>
                    </a:cubicBezTo>
                    <a:cubicBezTo>
                      <a:pt x="10" y="264"/>
                      <a:pt x="10" y="264"/>
                      <a:pt x="10" y="264"/>
                    </a:cubicBezTo>
                    <a:cubicBezTo>
                      <a:pt x="0" y="246"/>
                      <a:pt x="0" y="225"/>
                      <a:pt x="10" y="208"/>
                    </a:cubicBezTo>
                    <a:cubicBezTo>
                      <a:pt x="114" y="28"/>
                      <a:pt x="114" y="28"/>
                      <a:pt x="114" y="28"/>
                    </a:cubicBezTo>
                    <a:cubicBezTo>
                      <a:pt x="124" y="10"/>
                      <a:pt x="143" y="0"/>
                      <a:pt x="163" y="0"/>
                    </a:cubicBezTo>
                    <a:cubicBezTo>
                      <a:pt x="370" y="0"/>
                      <a:pt x="370" y="0"/>
                      <a:pt x="370" y="0"/>
                    </a:cubicBezTo>
                    <a:cubicBezTo>
                      <a:pt x="390" y="0"/>
                      <a:pt x="409" y="10"/>
                      <a:pt x="419" y="28"/>
                    </a:cubicBezTo>
                    <a:close/>
                  </a:path>
                </a:pathLst>
              </a:custGeom>
              <a:solidFill>
                <a:srgbClr val="5EA1DD"/>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3"/>
              <p:cNvSpPr>
                <a:spLocks/>
              </p:cNvSpPr>
              <p:nvPr/>
            </p:nvSpPr>
            <p:spPr bwMode="auto">
              <a:xfrm>
                <a:off x="5688486" y="2007338"/>
                <a:ext cx="1620952" cy="1416912"/>
              </a:xfrm>
              <a:custGeom>
                <a:avLst/>
                <a:gdLst>
                  <a:gd name="T0" fmla="*/ 419 w 533"/>
                  <a:gd name="T1" fmla="*/ 28 h 472"/>
                  <a:gd name="T2" fmla="*/ 523 w 533"/>
                  <a:gd name="T3" fmla="*/ 208 h 472"/>
                  <a:gd name="T4" fmla="*/ 523 w 533"/>
                  <a:gd name="T5" fmla="*/ 264 h 472"/>
                  <a:gd name="T6" fmla="*/ 419 w 533"/>
                  <a:gd name="T7" fmla="*/ 444 h 472"/>
                  <a:gd name="T8" fmla="*/ 370 w 533"/>
                  <a:gd name="T9" fmla="*/ 472 h 472"/>
                  <a:gd name="T10" fmla="*/ 162 w 533"/>
                  <a:gd name="T11" fmla="*/ 472 h 472"/>
                  <a:gd name="T12" fmla="*/ 114 w 533"/>
                  <a:gd name="T13" fmla="*/ 444 h 472"/>
                  <a:gd name="T14" fmla="*/ 10 w 533"/>
                  <a:gd name="T15" fmla="*/ 264 h 472"/>
                  <a:gd name="T16" fmla="*/ 10 w 533"/>
                  <a:gd name="T17" fmla="*/ 208 h 472"/>
                  <a:gd name="T18" fmla="*/ 114 w 533"/>
                  <a:gd name="T19" fmla="*/ 28 h 472"/>
                  <a:gd name="T20" fmla="*/ 162 w 533"/>
                  <a:gd name="T21" fmla="*/ 0 h 472"/>
                  <a:gd name="T22" fmla="*/ 370 w 533"/>
                  <a:gd name="T23" fmla="*/ 0 h 472"/>
                  <a:gd name="T24" fmla="*/ 419 w 533"/>
                  <a:gd name="T25"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2">
                    <a:moveTo>
                      <a:pt x="419" y="28"/>
                    </a:moveTo>
                    <a:cubicBezTo>
                      <a:pt x="523" y="208"/>
                      <a:pt x="523" y="208"/>
                      <a:pt x="523" y="208"/>
                    </a:cubicBezTo>
                    <a:cubicBezTo>
                      <a:pt x="533" y="225"/>
                      <a:pt x="533" y="246"/>
                      <a:pt x="523" y="264"/>
                    </a:cubicBezTo>
                    <a:cubicBezTo>
                      <a:pt x="419" y="444"/>
                      <a:pt x="419" y="444"/>
                      <a:pt x="419" y="444"/>
                    </a:cubicBezTo>
                    <a:cubicBezTo>
                      <a:pt x="409" y="461"/>
                      <a:pt x="390" y="472"/>
                      <a:pt x="370" y="472"/>
                    </a:cubicBezTo>
                    <a:cubicBezTo>
                      <a:pt x="162" y="472"/>
                      <a:pt x="162" y="472"/>
                      <a:pt x="162" y="472"/>
                    </a:cubicBezTo>
                    <a:cubicBezTo>
                      <a:pt x="142" y="472"/>
                      <a:pt x="124" y="461"/>
                      <a:pt x="114" y="444"/>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lose/>
                  </a:path>
                </a:pathLst>
              </a:custGeom>
              <a:solidFill>
                <a:srgbClr val="E8B10A"/>
              </a:solidFill>
              <a:ln w="698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60"/>
              <p:cNvSpPr>
                <a:spLocks noChangeArrowheads="1"/>
              </p:cNvSpPr>
              <p:nvPr/>
            </p:nvSpPr>
            <p:spPr bwMode="auto">
              <a:xfrm>
                <a:off x="3955978" y="3400886"/>
                <a:ext cx="49017" cy="467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p:cNvSpPr>
                <a:spLocks/>
              </p:cNvSpPr>
              <p:nvPr/>
            </p:nvSpPr>
            <p:spPr bwMode="auto">
              <a:xfrm>
                <a:off x="779463" y="1313955"/>
                <a:ext cx="2531998" cy="2007709"/>
              </a:xfrm>
              <a:custGeom>
                <a:avLst/>
                <a:gdLst>
                  <a:gd name="T0" fmla="*/ 590 w 833"/>
                  <a:gd name="T1" fmla="*/ 343 h 669"/>
                  <a:gd name="T2" fmla="*/ 590 w 833"/>
                  <a:gd name="T3" fmla="*/ 343 h 669"/>
                  <a:gd name="T4" fmla="*/ 580 w 833"/>
                  <a:gd name="T5" fmla="*/ 353 h 669"/>
                  <a:gd name="T6" fmla="*/ 574 w 833"/>
                  <a:gd name="T7" fmla="*/ 359 h 669"/>
                  <a:gd name="T8" fmla="*/ 574 w 833"/>
                  <a:gd name="T9" fmla="*/ 360 h 669"/>
                  <a:gd name="T10" fmla="*/ 571 w 833"/>
                  <a:gd name="T11" fmla="*/ 363 h 669"/>
                  <a:gd name="T12" fmla="*/ 564 w 833"/>
                  <a:gd name="T13" fmla="*/ 369 h 669"/>
                  <a:gd name="T14" fmla="*/ 564 w 833"/>
                  <a:gd name="T15" fmla="*/ 369 h 669"/>
                  <a:gd name="T16" fmla="*/ 527 w 833"/>
                  <a:gd name="T17" fmla="*/ 403 h 669"/>
                  <a:gd name="T18" fmla="*/ 105 w 833"/>
                  <a:gd name="T19" fmla="*/ 669 h 669"/>
                  <a:gd name="T20" fmla="*/ 0 w 833"/>
                  <a:gd name="T21" fmla="*/ 468 h 669"/>
                  <a:gd name="T22" fmla="*/ 6 w 833"/>
                  <a:gd name="T23" fmla="*/ 454 h 669"/>
                  <a:gd name="T24" fmla="*/ 110 w 833"/>
                  <a:gd name="T25" fmla="*/ 274 h 669"/>
                  <a:gd name="T26" fmla="*/ 176 w 833"/>
                  <a:gd name="T27" fmla="*/ 236 h 669"/>
                  <a:gd name="T28" fmla="*/ 383 w 833"/>
                  <a:gd name="T29" fmla="*/ 236 h 669"/>
                  <a:gd name="T30" fmla="*/ 407 w 833"/>
                  <a:gd name="T31" fmla="*/ 239 h 669"/>
                  <a:gd name="T32" fmla="*/ 411 w 833"/>
                  <a:gd name="T33" fmla="*/ 225 h 669"/>
                  <a:gd name="T34" fmla="*/ 415 w 833"/>
                  <a:gd name="T35" fmla="*/ 218 h 669"/>
                  <a:gd name="T36" fmla="*/ 519 w 833"/>
                  <a:gd name="T37" fmla="*/ 38 h 669"/>
                  <a:gd name="T38" fmla="*/ 584 w 833"/>
                  <a:gd name="T39" fmla="*/ 0 h 669"/>
                  <a:gd name="T40" fmla="*/ 792 w 833"/>
                  <a:gd name="T41" fmla="*/ 0 h 669"/>
                  <a:gd name="T42" fmla="*/ 833 w 833"/>
                  <a:gd name="T43" fmla="*/ 12 h 669"/>
                  <a:gd name="T44" fmla="*/ 590 w 833"/>
                  <a:gd name="T45" fmla="*/ 34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669">
                    <a:moveTo>
                      <a:pt x="590" y="343"/>
                    </a:moveTo>
                    <a:cubicBezTo>
                      <a:pt x="590" y="343"/>
                      <a:pt x="590" y="343"/>
                      <a:pt x="590" y="343"/>
                    </a:cubicBezTo>
                    <a:cubicBezTo>
                      <a:pt x="580" y="353"/>
                      <a:pt x="580" y="353"/>
                      <a:pt x="580" y="353"/>
                    </a:cubicBezTo>
                    <a:cubicBezTo>
                      <a:pt x="578" y="355"/>
                      <a:pt x="576" y="357"/>
                      <a:pt x="574" y="359"/>
                    </a:cubicBezTo>
                    <a:cubicBezTo>
                      <a:pt x="574" y="360"/>
                      <a:pt x="574" y="360"/>
                      <a:pt x="574" y="360"/>
                    </a:cubicBezTo>
                    <a:cubicBezTo>
                      <a:pt x="573" y="361"/>
                      <a:pt x="572" y="362"/>
                      <a:pt x="571" y="363"/>
                    </a:cubicBezTo>
                    <a:cubicBezTo>
                      <a:pt x="564" y="369"/>
                      <a:pt x="564" y="369"/>
                      <a:pt x="564" y="369"/>
                    </a:cubicBezTo>
                    <a:cubicBezTo>
                      <a:pt x="564" y="369"/>
                      <a:pt x="564" y="369"/>
                      <a:pt x="564" y="369"/>
                    </a:cubicBezTo>
                    <a:cubicBezTo>
                      <a:pt x="552" y="380"/>
                      <a:pt x="540" y="392"/>
                      <a:pt x="527" y="403"/>
                    </a:cubicBezTo>
                    <a:cubicBezTo>
                      <a:pt x="400" y="518"/>
                      <a:pt x="264" y="607"/>
                      <a:pt x="105" y="669"/>
                    </a:cubicBezTo>
                    <a:cubicBezTo>
                      <a:pt x="105" y="669"/>
                      <a:pt x="27" y="527"/>
                      <a:pt x="0" y="468"/>
                    </a:cubicBezTo>
                    <a:cubicBezTo>
                      <a:pt x="2" y="463"/>
                      <a:pt x="4" y="458"/>
                      <a:pt x="6" y="454"/>
                    </a:cubicBezTo>
                    <a:cubicBezTo>
                      <a:pt x="110" y="274"/>
                      <a:pt x="110" y="274"/>
                      <a:pt x="110" y="274"/>
                    </a:cubicBezTo>
                    <a:cubicBezTo>
                      <a:pt x="124" y="250"/>
                      <a:pt x="149" y="236"/>
                      <a:pt x="176" y="236"/>
                    </a:cubicBezTo>
                    <a:cubicBezTo>
                      <a:pt x="383" y="236"/>
                      <a:pt x="383" y="236"/>
                      <a:pt x="383" y="236"/>
                    </a:cubicBezTo>
                    <a:cubicBezTo>
                      <a:pt x="391" y="236"/>
                      <a:pt x="399" y="237"/>
                      <a:pt x="407" y="239"/>
                    </a:cubicBezTo>
                    <a:cubicBezTo>
                      <a:pt x="408" y="235"/>
                      <a:pt x="409" y="230"/>
                      <a:pt x="411" y="225"/>
                    </a:cubicBezTo>
                    <a:cubicBezTo>
                      <a:pt x="412" y="222"/>
                      <a:pt x="414" y="220"/>
                      <a:pt x="415" y="218"/>
                    </a:cubicBezTo>
                    <a:cubicBezTo>
                      <a:pt x="519" y="38"/>
                      <a:pt x="519" y="38"/>
                      <a:pt x="519" y="38"/>
                    </a:cubicBezTo>
                    <a:cubicBezTo>
                      <a:pt x="532" y="14"/>
                      <a:pt x="557" y="0"/>
                      <a:pt x="584" y="0"/>
                    </a:cubicBezTo>
                    <a:cubicBezTo>
                      <a:pt x="792" y="0"/>
                      <a:pt x="792" y="0"/>
                      <a:pt x="792" y="0"/>
                    </a:cubicBezTo>
                    <a:cubicBezTo>
                      <a:pt x="807" y="0"/>
                      <a:pt x="821" y="4"/>
                      <a:pt x="833" y="12"/>
                    </a:cubicBezTo>
                    <a:cubicBezTo>
                      <a:pt x="769" y="133"/>
                      <a:pt x="688" y="244"/>
                      <a:pt x="590" y="343"/>
                    </a:cubicBezTo>
                    <a:close/>
                  </a:path>
                </a:pathLst>
              </a:custGeom>
              <a:gradFill>
                <a:gsLst>
                  <a:gs pos="100000">
                    <a:schemeClr val="bg1">
                      <a:alpha val="40000"/>
                    </a:schemeClr>
                  </a:gs>
                  <a:gs pos="43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24"/>
              <p:cNvSpPr>
                <a:spLocks/>
              </p:cNvSpPr>
              <p:nvPr/>
            </p:nvSpPr>
            <p:spPr bwMode="auto">
              <a:xfrm>
                <a:off x="5837382" y="1948233"/>
                <a:ext cx="1426573" cy="1231662"/>
              </a:xfrm>
              <a:custGeom>
                <a:avLst/>
                <a:gdLst>
                  <a:gd name="T0" fmla="*/ 373 w 469"/>
                  <a:gd name="T1" fmla="*/ 211 h 410"/>
                  <a:gd name="T2" fmla="*/ 373 w 469"/>
                  <a:gd name="T3" fmla="*/ 211 h 410"/>
                  <a:gd name="T4" fmla="*/ 362 w 469"/>
                  <a:gd name="T5" fmla="*/ 221 h 410"/>
                  <a:gd name="T6" fmla="*/ 356 w 469"/>
                  <a:gd name="T7" fmla="*/ 226 h 410"/>
                  <a:gd name="T8" fmla="*/ 355 w 469"/>
                  <a:gd name="T9" fmla="*/ 227 h 410"/>
                  <a:gd name="T10" fmla="*/ 352 w 469"/>
                  <a:gd name="T11" fmla="*/ 229 h 410"/>
                  <a:gd name="T12" fmla="*/ 346 w 469"/>
                  <a:gd name="T13" fmla="*/ 235 h 410"/>
                  <a:gd name="T14" fmla="*/ 346 w 469"/>
                  <a:gd name="T15" fmla="*/ 235 h 410"/>
                  <a:gd name="T16" fmla="*/ 94 w 469"/>
                  <a:gd name="T17" fmla="*/ 410 h 410"/>
                  <a:gd name="T18" fmla="*/ 10 w 469"/>
                  <a:gd name="T19" fmla="*/ 264 h 410"/>
                  <a:gd name="T20" fmla="*/ 10 w 469"/>
                  <a:gd name="T21" fmla="*/ 208 h 410"/>
                  <a:gd name="T22" fmla="*/ 114 w 469"/>
                  <a:gd name="T23" fmla="*/ 28 h 410"/>
                  <a:gd name="T24" fmla="*/ 162 w 469"/>
                  <a:gd name="T25" fmla="*/ 0 h 410"/>
                  <a:gd name="T26" fmla="*/ 370 w 469"/>
                  <a:gd name="T27" fmla="*/ 0 h 410"/>
                  <a:gd name="T28" fmla="*/ 419 w 469"/>
                  <a:gd name="T29" fmla="*/ 28 h 410"/>
                  <a:gd name="T30" fmla="*/ 469 w 469"/>
                  <a:gd name="T31" fmla="*/ 115 h 410"/>
                  <a:gd name="T32" fmla="*/ 373 w 469"/>
                  <a:gd name="T33" fmla="*/ 2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9" h="410">
                    <a:moveTo>
                      <a:pt x="373" y="211"/>
                    </a:moveTo>
                    <a:cubicBezTo>
                      <a:pt x="373" y="211"/>
                      <a:pt x="373" y="211"/>
                      <a:pt x="373" y="211"/>
                    </a:cubicBezTo>
                    <a:cubicBezTo>
                      <a:pt x="362" y="221"/>
                      <a:pt x="362" y="221"/>
                      <a:pt x="362" y="221"/>
                    </a:cubicBezTo>
                    <a:cubicBezTo>
                      <a:pt x="356" y="226"/>
                      <a:pt x="356" y="226"/>
                      <a:pt x="356" y="226"/>
                    </a:cubicBezTo>
                    <a:cubicBezTo>
                      <a:pt x="355" y="227"/>
                      <a:pt x="355" y="227"/>
                      <a:pt x="355" y="227"/>
                    </a:cubicBezTo>
                    <a:cubicBezTo>
                      <a:pt x="354" y="228"/>
                      <a:pt x="353" y="229"/>
                      <a:pt x="352" y="229"/>
                    </a:cubicBezTo>
                    <a:cubicBezTo>
                      <a:pt x="346" y="235"/>
                      <a:pt x="346" y="235"/>
                      <a:pt x="346" y="235"/>
                    </a:cubicBezTo>
                    <a:cubicBezTo>
                      <a:pt x="346" y="235"/>
                      <a:pt x="346" y="235"/>
                      <a:pt x="346" y="235"/>
                    </a:cubicBezTo>
                    <a:cubicBezTo>
                      <a:pt x="269" y="302"/>
                      <a:pt x="184" y="361"/>
                      <a:pt x="94" y="410"/>
                    </a:cubicBezTo>
                    <a:cubicBezTo>
                      <a:pt x="10" y="264"/>
                      <a:pt x="10" y="264"/>
                      <a:pt x="10" y="264"/>
                    </a:cubicBezTo>
                    <a:cubicBezTo>
                      <a:pt x="0" y="246"/>
                      <a:pt x="0" y="225"/>
                      <a:pt x="10" y="208"/>
                    </a:cubicBezTo>
                    <a:cubicBezTo>
                      <a:pt x="114" y="28"/>
                      <a:pt x="114" y="28"/>
                      <a:pt x="114" y="28"/>
                    </a:cubicBezTo>
                    <a:cubicBezTo>
                      <a:pt x="124" y="10"/>
                      <a:pt x="142" y="0"/>
                      <a:pt x="162" y="0"/>
                    </a:cubicBezTo>
                    <a:cubicBezTo>
                      <a:pt x="370" y="0"/>
                      <a:pt x="370" y="0"/>
                      <a:pt x="370" y="0"/>
                    </a:cubicBezTo>
                    <a:cubicBezTo>
                      <a:pt x="390" y="0"/>
                      <a:pt x="409" y="10"/>
                      <a:pt x="419" y="28"/>
                    </a:cubicBezTo>
                    <a:cubicBezTo>
                      <a:pt x="469" y="115"/>
                      <a:pt x="469" y="115"/>
                      <a:pt x="469" y="115"/>
                    </a:cubicBezTo>
                    <a:cubicBezTo>
                      <a:pt x="439" y="148"/>
                      <a:pt x="407" y="180"/>
                      <a:pt x="373" y="211"/>
                    </a:cubicBezTo>
                    <a:close/>
                  </a:path>
                </a:pathLst>
              </a:custGeom>
              <a:gradFill>
                <a:gsLst>
                  <a:gs pos="100000">
                    <a:schemeClr val="bg1">
                      <a:alpha val="40000"/>
                    </a:schemeClr>
                  </a:gs>
                  <a:gs pos="41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26"/>
              <p:cNvSpPr>
                <a:spLocks/>
              </p:cNvSpPr>
              <p:nvPr/>
            </p:nvSpPr>
            <p:spPr bwMode="auto">
              <a:xfrm>
                <a:off x="3214320" y="1287024"/>
                <a:ext cx="2531998" cy="2007709"/>
              </a:xfrm>
              <a:custGeom>
                <a:avLst/>
                <a:gdLst>
                  <a:gd name="T0" fmla="*/ 590 w 833"/>
                  <a:gd name="T1" fmla="*/ 343 h 669"/>
                  <a:gd name="T2" fmla="*/ 590 w 833"/>
                  <a:gd name="T3" fmla="*/ 343 h 669"/>
                  <a:gd name="T4" fmla="*/ 580 w 833"/>
                  <a:gd name="T5" fmla="*/ 353 h 669"/>
                  <a:gd name="T6" fmla="*/ 574 w 833"/>
                  <a:gd name="T7" fmla="*/ 359 h 669"/>
                  <a:gd name="T8" fmla="*/ 574 w 833"/>
                  <a:gd name="T9" fmla="*/ 360 h 669"/>
                  <a:gd name="T10" fmla="*/ 571 w 833"/>
                  <a:gd name="T11" fmla="*/ 363 h 669"/>
                  <a:gd name="T12" fmla="*/ 564 w 833"/>
                  <a:gd name="T13" fmla="*/ 369 h 669"/>
                  <a:gd name="T14" fmla="*/ 564 w 833"/>
                  <a:gd name="T15" fmla="*/ 369 h 669"/>
                  <a:gd name="T16" fmla="*/ 527 w 833"/>
                  <a:gd name="T17" fmla="*/ 403 h 669"/>
                  <a:gd name="T18" fmla="*/ 105 w 833"/>
                  <a:gd name="T19" fmla="*/ 669 h 669"/>
                  <a:gd name="T20" fmla="*/ 0 w 833"/>
                  <a:gd name="T21" fmla="*/ 468 h 669"/>
                  <a:gd name="T22" fmla="*/ 6 w 833"/>
                  <a:gd name="T23" fmla="*/ 454 h 669"/>
                  <a:gd name="T24" fmla="*/ 110 w 833"/>
                  <a:gd name="T25" fmla="*/ 274 h 669"/>
                  <a:gd name="T26" fmla="*/ 176 w 833"/>
                  <a:gd name="T27" fmla="*/ 236 h 669"/>
                  <a:gd name="T28" fmla="*/ 383 w 833"/>
                  <a:gd name="T29" fmla="*/ 236 h 669"/>
                  <a:gd name="T30" fmla="*/ 407 w 833"/>
                  <a:gd name="T31" fmla="*/ 239 h 669"/>
                  <a:gd name="T32" fmla="*/ 411 w 833"/>
                  <a:gd name="T33" fmla="*/ 225 h 669"/>
                  <a:gd name="T34" fmla="*/ 415 w 833"/>
                  <a:gd name="T35" fmla="*/ 218 h 669"/>
                  <a:gd name="T36" fmla="*/ 519 w 833"/>
                  <a:gd name="T37" fmla="*/ 38 h 669"/>
                  <a:gd name="T38" fmla="*/ 584 w 833"/>
                  <a:gd name="T39" fmla="*/ 0 h 669"/>
                  <a:gd name="T40" fmla="*/ 792 w 833"/>
                  <a:gd name="T41" fmla="*/ 0 h 669"/>
                  <a:gd name="T42" fmla="*/ 833 w 833"/>
                  <a:gd name="T43" fmla="*/ 12 h 669"/>
                  <a:gd name="T44" fmla="*/ 590 w 833"/>
                  <a:gd name="T45" fmla="*/ 34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669">
                    <a:moveTo>
                      <a:pt x="590" y="343"/>
                    </a:moveTo>
                    <a:cubicBezTo>
                      <a:pt x="590" y="343"/>
                      <a:pt x="590" y="343"/>
                      <a:pt x="590" y="343"/>
                    </a:cubicBezTo>
                    <a:cubicBezTo>
                      <a:pt x="580" y="353"/>
                      <a:pt x="580" y="353"/>
                      <a:pt x="580" y="353"/>
                    </a:cubicBezTo>
                    <a:cubicBezTo>
                      <a:pt x="578" y="355"/>
                      <a:pt x="576" y="357"/>
                      <a:pt x="574" y="359"/>
                    </a:cubicBezTo>
                    <a:cubicBezTo>
                      <a:pt x="574" y="360"/>
                      <a:pt x="574" y="360"/>
                      <a:pt x="574" y="360"/>
                    </a:cubicBezTo>
                    <a:cubicBezTo>
                      <a:pt x="573" y="361"/>
                      <a:pt x="572" y="362"/>
                      <a:pt x="571" y="363"/>
                    </a:cubicBezTo>
                    <a:cubicBezTo>
                      <a:pt x="564" y="369"/>
                      <a:pt x="564" y="369"/>
                      <a:pt x="564" y="369"/>
                    </a:cubicBezTo>
                    <a:cubicBezTo>
                      <a:pt x="564" y="369"/>
                      <a:pt x="564" y="369"/>
                      <a:pt x="564" y="369"/>
                    </a:cubicBezTo>
                    <a:cubicBezTo>
                      <a:pt x="552" y="380"/>
                      <a:pt x="540" y="392"/>
                      <a:pt x="527" y="403"/>
                    </a:cubicBezTo>
                    <a:cubicBezTo>
                      <a:pt x="400" y="518"/>
                      <a:pt x="264" y="607"/>
                      <a:pt x="105" y="669"/>
                    </a:cubicBezTo>
                    <a:cubicBezTo>
                      <a:pt x="105" y="669"/>
                      <a:pt x="27" y="527"/>
                      <a:pt x="0" y="468"/>
                    </a:cubicBezTo>
                    <a:cubicBezTo>
                      <a:pt x="2" y="463"/>
                      <a:pt x="4" y="458"/>
                      <a:pt x="6" y="454"/>
                    </a:cubicBezTo>
                    <a:cubicBezTo>
                      <a:pt x="110" y="274"/>
                      <a:pt x="110" y="274"/>
                      <a:pt x="110" y="274"/>
                    </a:cubicBezTo>
                    <a:cubicBezTo>
                      <a:pt x="124" y="250"/>
                      <a:pt x="149" y="236"/>
                      <a:pt x="176" y="236"/>
                    </a:cubicBezTo>
                    <a:cubicBezTo>
                      <a:pt x="383" y="236"/>
                      <a:pt x="383" y="236"/>
                      <a:pt x="383" y="236"/>
                    </a:cubicBezTo>
                    <a:cubicBezTo>
                      <a:pt x="391" y="236"/>
                      <a:pt x="399" y="237"/>
                      <a:pt x="407" y="239"/>
                    </a:cubicBezTo>
                    <a:cubicBezTo>
                      <a:pt x="408" y="235"/>
                      <a:pt x="409" y="230"/>
                      <a:pt x="411" y="225"/>
                    </a:cubicBezTo>
                    <a:cubicBezTo>
                      <a:pt x="412" y="222"/>
                      <a:pt x="414" y="220"/>
                      <a:pt x="415" y="218"/>
                    </a:cubicBezTo>
                    <a:cubicBezTo>
                      <a:pt x="519" y="38"/>
                      <a:pt x="519" y="38"/>
                      <a:pt x="519" y="38"/>
                    </a:cubicBezTo>
                    <a:cubicBezTo>
                      <a:pt x="532" y="14"/>
                      <a:pt x="557" y="0"/>
                      <a:pt x="584" y="0"/>
                    </a:cubicBezTo>
                    <a:cubicBezTo>
                      <a:pt x="792" y="0"/>
                      <a:pt x="792" y="0"/>
                      <a:pt x="792" y="0"/>
                    </a:cubicBezTo>
                    <a:cubicBezTo>
                      <a:pt x="807" y="0"/>
                      <a:pt x="821" y="4"/>
                      <a:pt x="833" y="12"/>
                    </a:cubicBezTo>
                    <a:cubicBezTo>
                      <a:pt x="769" y="133"/>
                      <a:pt x="688" y="244"/>
                      <a:pt x="590" y="343"/>
                    </a:cubicBezTo>
                    <a:close/>
                  </a:path>
                </a:pathLst>
              </a:custGeom>
              <a:gradFill>
                <a:gsLst>
                  <a:gs pos="100000">
                    <a:schemeClr val="bg1">
                      <a:alpha val="40000"/>
                    </a:schemeClr>
                  </a:gs>
                  <a:gs pos="43000">
                    <a:schemeClr val="bg1">
                      <a:alpha val="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p>
            </p:txBody>
          </p:sp>
          <p:pic>
            <p:nvPicPr>
              <p:cNvPr id="57" name="Graphic 9" descr="Man with cane with solid fill">
                <a:extLst>
                  <a:ext uri="{FF2B5EF4-FFF2-40B4-BE49-F238E27FC236}">
                    <a16:creationId xmlns:a16="http://schemas.microsoft.com/office/drawing/2014/main" xmlns="" id="{19F11516-FAEB-2873-0248-6726DE72E0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30995" y="1544932"/>
                <a:ext cx="865841" cy="865841"/>
              </a:xfrm>
              <a:prstGeom prst="rect">
                <a:avLst/>
              </a:prstGeom>
            </p:spPr>
          </p:pic>
          <p:pic>
            <p:nvPicPr>
              <p:cNvPr id="58" name="Graphic 15" descr="Stethoscope with solid fill">
                <a:extLst>
                  <a:ext uri="{FF2B5EF4-FFF2-40B4-BE49-F238E27FC236}">
                    <a16:creationId xmlns:a16="http://schemas.microsoft.com/office/drawing/2014/main" xmlns="" id="{49D51513-EAB2-9BB5-B262-7229C4E131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3611737" y="2328635"/>
                <a:ext cx="784511" cy="784511"/>
              </a:xfrm>
              <a:prstGeom prst="rect">
                <a:avLst/>
              </a:prstGeom>
            </p:spPr>
          </p:pic>
          <p:pic>
            <p:nvPicPr>
              <p:cNvPr id="59" name="Graphic 11" descr="Dollar with solid fill">
                <a:extLst>
                  <a:ext uri="{FF2B5EF4-FFF2-40B4-BE49-F238E27FC236}">
                    <a16:creationId xmlns:a16="http://schemas.microsoft.com/office/drawing/2014/main" xmlns="" id="{57624EE8-EA5A-C94A-BE7B-A2F02CC774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50288" y="2386808"/>
                <a:ext cx="734287" cy="734287"/>
              </a:xfrm>
              <a:prstGeom prst="rect">
                <a:avLst/>
              </a:prstGeom>
            </p:spPr>
          </p:pic>
          <p:pic>
            <p:nvPicPr>
              <p:cNvPr id="60" name="Graphic 4" descr="Medicine with solid fill">
                <a:extLst>
                  <a:ext uri="{FF2B5EF4-FFF2-40B4-BE49-F238E27FC236}">
                    <a16:creationId xmlns:a16="http://schemas.microsoft.com/office/drawing/2014/main" xmlns="" id="{1377DFCD-4502-9664-323E-DEE5FEC97D8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130666" y="2310986"/>
                <a:ext cx="863983" cy="863983"/>
              </a:xfrm>
              <a:prstGeom prst="rect">
                <a:avLst/>
              </a:prstGeom>
            </p:spPr>
          </p:pic>
        </p:grpSp>
        <p:pic>
          <p:nvPicPr>
            <p:cNvPr id="61" name="Graphic 13" descr="Man with solid fill">
              <a:extLst>
                <a:ext uri="{FF2B5EF4-FFF2-40B4-BE49-F238E27FC236}">
                  <a16:creationId xmlns:a16="http://schemas.microsoft.com/office/drawing/2014/main" xmlns="" id="{C8857A7C-EB86-B36A-9415-47C7EE7EDAF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295331" y="1544932"/>
              <a:ext cx="909329" cy="909329"/>
            </a:xfrm>
            <a:prstGeom prst="rect">
              <a:avLst/>
            </a:prstGeom>
          </p:spPr>
        </p:pic>
      </p:grpSp>
      <p:pic>
        <p:nvPicPr>
          <p:cNvPr id="56" name="Picture 55" descr="Mature woman painting a room">
            <a:extLst>
              <a:ext uri="{FF2B5EF4-FFF2-40B4-BE49-F238E27FC236}">
                <a16:creationId xmlns="" xmlns:a16="http://schemas.microsoft.com/office/drawing/2014/main" id="{F8C3F991-0B5D-4B8B-BA5D-F2D7B925DFF7}"/>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l="40134" t="10301" r="36996" b="8422"/>
          <a:stretch/>
        </p:blipFill>
        <p:spPr>
          <a:xfrm>
            <a:off x="700502" y="2023933"/>
            <a:ext cx="1222521" cy="29187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051518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57761</TotalTime>
  <Words>6450</Words>
  <Application>Microsoft Office PowerPoint</Application>
  <PresentationFormat>On-screen Show (4:3)</PresentationFormat>
  <Paragraphs>842</Paragraphs>
  <Slides>28</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MS PGothic</vt:lpstr>
      <vt:lpstr>MS PGothic</vt:lpstr>
      <vt:lpstr>Arial</vt:lpstr>
      <vt:lpstr>Arial Black</vt:lpstr>
      <vt:lpstr>Calibri</vt:lpstr>
      <vt:lpstr>Calibri Light</vt:lpstr>
      <vt:lpstr>Times New Roman</vt:lpstr>
      <vt:lpstr>Verdana</vt:lpstr>
      <vt:lpstr>Wingdings</vt:lpstr>
      <vt:lpstr>Office Theme</vt:lpstr>
      <vt:lpstr>1_Office Theme</vt:lpstr>
      <vt:lpstr>PowerPoint Presentation</vt:lpstr>
      <vt:lpstr>This module is part of the sfCare approach </vt:lpstr>
      <vt:lpstr>PowerPoint Presentation</vt:lpstr>
      <vt:lpstr>What is medication adherence?</vt:lpstr>
      <vt:lpstr>What does medication non-adherence look like?</vt:lpstr>
      <vt:lpstr>Why is medication adherence important?</vt:lpstr>
      <vt:lpstr>Health system impact of medication non-adherence</vt:lpstr>
      <vt:lpstr>Risk factors for medication non-adherence</vt:lpstr>
      <vt:lpstr>PowerPoint Presentation</vt:lpstr>
      <vt:lpstr>PowerPoint Presentation</vt:lpstr>
      <vt:lpstr>PowerPoint Presentation</vt:lpstr>
      <vt:lpstr>Addressing medication non-adherence</vt:lpstr>
      <vt:lpstr>Addressing medication non-adherence</vt:lpstr>
      <vt:lpstr>PowerPoint Presentation</vt:lpstr>
      <vt:lpstr>PowerPoint Presentation</vt:lpstr>
      <vt:lpstr>Addressing medication non-adherence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The senior friendly approach</vt:lpstr>
      <vt:lpstr>Discussion questions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Hope</dc:creator>
  <cp:lastModifiedBy>Zeh, Wendy</cp:lastModifiedBy>
  <cp:revision>882</cp:revision>
  <cp:lastPrinted>2019-07-02T14:57:08Z</cp:lastPrinted>
  <dcterms:created xsi:type="dcterms:W3CDTF">2019-02-19T17:26:23Z</dcterms:created>
  <dcterms:modified xsi:type="dcterms:W3CDTF">2022-05-18T14:31:07Z</dcterms:modified>
</cp:coreProperties>
</file>